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32" r:id="rId2"/>
  </p:sldMasterIdLst>
  <p:notesMasterIdLst>
    <p:notesMasterId r:id="rId39"/>
  </p:notesMasterIdLst>
  <p:sldIdLst>
    <p:sldId id="2147481202" r:id="rId3"/>
    <p:sldId id="276" r:id="rId4"/>
    <p:sldId id="2147482217" r:id="rId5"/>
    <p:sldId id="2147482202" r:id="rId6"/>
    <p:sldId id="2147482219" r:id="rId7"/>
    <p:sldId id="2147482194" r:id="rId8"/>
    <p:sldId id="2147482198" r:id="rId9"/>
    <p:sldId id="260" r:id="rId10"/>
    <p:sldId id="263" r:id="rId11"/>
    <p:sldId id="258" r:id="rId12"/>
    <p:sldId id="259" r:id="rId13"/>
    <p:sldId id="268" r:id="rId14"/>
    <p:sldId id="2147482197" r:id="rId15"/>
    <p:sldId id="2147481439" r:id="rId16"/>
    <p:sldId id="265" r:id="rId17"/>
    <p:sldId id="280" r:id="rId18"/>
    <p:sldId id="295" r:id="rId19"/>
    <p:sldId id="264" r:id="rId20"/>
    <p:sldId id="261" r:id="rId21"/>
    <p:sldId id="269" r:id="rId22"/>
    <p:sldId id="296" r:id="rId23"/>
    <p:sldId id="293" r:id="rId24"/>
    <p:sldId id="310" r:id="rId25"/>
    <p:sldId id="321" r:id="rId26"/>
    <p:sldId id="322" r:id="rId27"/>
    <p:sldId id="323" r:id="rId28"/>
    <p:sldId id="257" r:id="rId29"/>
    <p:sldId id="2147482071" r:id="rId30"/>
    <p:sldId id="2147483629" r:id="rId31"/>
    <p:sldId id="2147483636" r:id="rId32"/>
    <p:sldId id="2147483647" r:id="rId33"/>
    <p:sldId id="2147483635" r:id="rId34"/>
    <p:sldId id="256" r:id="rId35"/>
    <p:sldId id="273" r:id="rId36"/>
    <p:sldId id="2147482221" r:id="rId37"/>
    <p:sldId id="214748023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D63D47-496A-44D9-BC65-C99FAE469CC1}">
          <p14:sldIdLst>
            <p14:sldId id="2147481202"/>
            <p14:sldId id="276"/>
          </p14:sldIdLst>
        </p14:section>
        <p14:section name="AI in Different Industries" id="{3DA3BF19-50F5-4C26-B6DC-C181859677B8}">
          <p14:sldIdLst>
            <p14:sldId id="2147482217"/>
          </p14:sldIdLst>
        </p14:section>
        <p14:section name="Scenarios" id="{2B385709-CAE9-479D-B325-7082595173A0}">
          <p14:sldIdLst>
            <p14:sldId id="2147482202"/>
            <p14:sldId id="2147482219"/>
            <p14:sldId id="2147482194"/>
            <p14:sldId id="2147482198"/>
          </p14:sldIdLst>
        </p14:section>
        <p14:section name="Use Case #1" id="{737B9E11-88AD-41FD-A39C-6F76EDC91D64}">
          <p14:sldIdLst>
            <p14:sldId id="260"/>
          </p14:sldIdLst>
        </p14:section>
        <p14:section name="Use Case #2" id="{E0247554-55E7-4A3C-A7F2-12BCECBFDC6E}">
          <p14:sldIdLst>
            <p14:sldId id="263"/>
          </p14:sldIdLst>
        </p14:section>
        <p14:section name="Use Case #3" id="{6B591647-1C82-45CF-B410-97B961B9B33D}">
          <p14:sldIdLst>
            <p14:sldId id="258"/>
            <p14:sldId id="259"/>
            <p14:sldId id="268"/>
            <p14:sldId id="2147482197"/>
            <p14:sldId id="2147481439"/>
          </p14:sldIdLst>
        </p14:section>
        <p14:section name="PTU" id="{2D3A4E4F-8A72-48F9-879A-62519DE74487}">
          <p14:sldIdLst>
            <p14:sldId id="265"/>
            <p14:sldId id="280"/>
            <p14:sldId id="295"/>
            <p14:sldId id="264"/>
            <p14:sldId id="261"/>
            <p14:sldId id="269"/>
            <p14:sldId id="296"/>
            <p14:sldId id="293"/>
            <p14:sldId id="310"/>
            <p14:sldId id="321"/>
            <p14:sldId id="322"/>
            <p14:sldId id="323"/>
          </p14:sldIdLst>
        </p14:section>
        <p14:section name="Latest AI Update" id="{A7EA83CA-A09B-4BEE-AF2A-E12D2BDE9DAA}">
          <p14:sldIdLst>
            <p14:sldId id="257"/>
            <p14:sldId id="2147482071"/>
            <p14:sldId id="2147483629"/>
            <p14:sldId id="2147483636"/>
            <p14:sldId id="2147483647"/>
            <p14:sldId id="2147483635"/>
            <p14:sldId id="256"/>
            <p14:sldId id="273"/>
          </p14:sldIdLst>
        </p14:section>
        <p14:section name="Closing" id="{E6CB5C4D-3F79-4B49-9FB8-3DDD9D88F599}">
          <p14:sldIdLst>
            <p14:sldId id="2147482221"/>
            <p14:sldId id="21474802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CAB7"/>
    <a:srgbClr val="5EB4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7AA8CF-01C1-40DB-879D-1216184A0844}" v="1979" dt="2024-10-30T11:57:18.659"/>
    <p1510:client id="{9B162B10-C720-45AA-96B4-2D8280EB4525}" v="10896" dt="2024-10-30T11:10:55.349"/>
    <p1510:client id="{C638FBB2-759B-41ED-A0E0-F6DF7A4610A4}" v="3" dt="2024-10-31T10:37:15.074"/>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33" autoAdjust="0"/>
    <p:restoredTop sz="94660"/>
  </p:normalViewPr>
  <p:slideViewPr>
    <p:cSldViewPr snapToGrid="0">
      <p:cViewPr varScale="1">
        <p:scale>
          <a:sx n="92" d="100"/>
          <a:sy n="92" d="100"/>
        </p:scale>
        <p:origin x="96" y="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C4B302-304A-4CE5-9A15-EF701B0D63A0}" type="datetimeFigureOut">
              <a:rPr lang="en-HK" smtClean="0"/>
              <a:t>31/10/2024</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B0C9E-695E-444E-97EB-91BD51CB6C5C}" type="slidenum">
              <a:rPr lang="en-HK" smtClean="0"/>
              <a:t>‹#›</a:t>
            </a:fld>
            <a:endParaRPr lang="en-HK"/>
          </a:p>
        </p:txBody>
      </p:sp>
    </p:spTree>
    <p:extLst>
      <p:ext uri="{BB962C8B-B14F-4D97-AF65-F5344CB8AC3E}">
        <p14:creationId xmlns:p14="http://schemas.microsoft.com/office/powerpoint/2010/main" val="3071790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2024-10-31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360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94100-711F-24B1-AFAF-6A4BCD18D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E79DF9-30D5-553A-880B-3CB95D4984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75FC2-53D9-87F8-4839-BE24D3D022D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E081315-68F5-F127-AA0F-9DA98D19E7B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097FC3B-A1AA-DD21-8D2E-89458A9BCD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084012A-B76C-C0F0-7982-7F2481A5865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FD52548-74E2-DF57-C245-6A4224E5F3E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10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D8651-7115-9A2E-8C17-D3D98F7CF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CEDFF-0253-FA74-CCA6-2FF8D78E7E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56B00-9F85-9F40-2524-CBFE924E6CB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B52F227-5712-BD86-0F3C-C207920E511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84DE712-4BD0-6A70-FB07-D088841CF55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DCC006F-C662-036A-8B62-AA9F369CBE1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5FEC24C-F5D4-0CBE-4D1B-AF00F79A9B9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837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FD6E4-B44A-4F93-0DE0-4E8F26777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794C7-73FF-643F-0485-687F488267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C75AA-14AD-B748-3A0B-6F024F80909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1AE2B57-DBF3-437C-8520-83E8C63C228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BF129C2-0E35-E31F-87E0-4641139D757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1FC65A3-86C3-5E2D-DF52-1D77BF5994A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C80B77D-0D3B-D4B3-FDCD-28BE804AB40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72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4CAB-80A2-C618-BC9E-2FA8743B59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BC0B7-E1BD-D64A-11A7-569BD90B3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24E609-AFC2-6177-3777-83E4D34746C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2DBCE2B-C39E-5DB8-065A-12AC257B047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67FF4E-A541-6B81-86D5-CDDB7843214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2DBF67-F844-0079-7316-4CBF82E840C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3537E9C-A276-7F42-6E2E-17913908713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847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1C6C8-7F77-E1AD-1FEA-94419CCD5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090D3-8B93-01A4-8213-5367CFDA6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2A1A9-1252-E709-8DBD-11BAB6C4A6AB}"/>
              </a:ext>
            </a:extLst>
          </p:cNvPr>
          <p:cNvSpPr>
            <a:spLocks noGrp="1"/>
          </p:cNvSpPr>
          <p:nvPr>
            <p:ph type="body" idx="1"/>
          </p:nvPr>
        </p:nvSpPr>
        <p:spPr/>
        <p:txBody>
          <a:bodyPr/>
          <a:lstStyle/>
          <a:p>
            <a:pPr marL="0" marR="0">
              <a:lnSpc>
                <a:spcPct val="107000"/>
              </a:lnSpc>
              <a:spcBef>
                <a:spcPts val="0"/>
              </a:spcBef>
              <a:spcAft>
                <a:spcPts val="600"/>
              </a:spcAft>
            </a:pPr>
            <a:endParaRPr lang="en-US"/>
          </a:p>
        </p:txBody>
      </p:sp>
      <p:sp>
        <p:nvSpPr>
          <p:cNvPr id="4" name="Slide Number Placeholder 3">
            <a:extLst>
              <a:ext uri="{FF2B5EF4-FFF2-40B4-BE49-F238E27FC236}">
                <a16:creationId xmlns:a16="http://schemas.microsoft.com/office/drawing/2014/main" id="{E73B3FE4-5C24-FB2C-32C1-5554A8A0E17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41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83B2-9E1D-40E7-A177-21ADA22504D4}"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712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9326B1-B063-40F6-AC68-20C1A678E6B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24990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9326B1-B063-40F6-AC68-20C1A678E6B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806669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63054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8B0C9E-695E-444E-97EB-91BD51CB6C5C}" type="slidenum">
              <a:rPr lang="en-HK" smtClean="0"/>
              <a:t>33</a:t>
            </a:fld>
            <a:endParaRPr lang="en-HK"/>
          </a:p>
        </p:txBody>
      </p:sp>
    </p:spTree>
    <p:extLst>
      <p:ext uri="{BB962C8B-B14F-4D97-AF65-F5344CB8AC3E}">
        <p14:creationId xmlns:p14="http://schemas.microsoft.com/office/powerpoint/2010/main" val="180271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9" name="Notes Placeholder 8">
            <a:extLst>
              <a:ext uri="{FF2B5EF4-FFF2-40B4-BE49-F238E27FC236}">
                <a16:creationId xmlns:a16="http://schemas.microsoft.com/office/drawing/2014/main" id="{3A472D93-0481-8C05-1913-1F24A46A430C}"/>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48371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03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B32523-F410-4F15-863C-DC90C88A4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057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448B0C9E-695E-444E-97EB-91BD51CB6C5C}" type="slidenum">
              <a:rPr lang="en-HK" smtClean="0"/>
              <a:t>4</a:t>
            </a:fld>
            <a:endParaRPr lang="en-HK"/>
          </a:p>
        </p:txBody>
      </p:sp>
    </p:spTree>
    <p:extLst>
      <p:ext uri="{BB962C8B-B14F-4D97-AF65-F5344CB8AC3E}">
        <p14:creationId xmlns:p14="http://schemas.microsoft.com/office/powerpoint/2010/main" val="542727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9198-BADD-9CC5-62F4-B8AF9DC7F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EAAA9-41F6-207E-818D-8B1620424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915273-609C-9BE1-00AD-9C32D868441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E69A60A-4DA5-764F-8301-FC31FFF036D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30A3DFC-5396-B1F9-0096-B878BB51E0C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814DD91-6CFA-220B-E08E-881EA0E1290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2024-10-31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16E6AD3-0CB9-9980-B5E0-38DBEBFA556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651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245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22E56-40E3-35B4-7D62-36BBEB501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CA3A1-8E98-B988-34E2-7B6528E27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9567F-5B2B-5A63-1B54-698520A7673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87FFFE1-5027-F461-151B-32313EEB1F5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F7821CB-2281-C080-6A32-3EA1580F90E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24E87D5-76DD-13C4-CD72-047FA479722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82A6A42-4ED8-4A02-3BBC-EFCC256360E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1316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CFB1C-1D1D-2ACD-2CE8-1F0A265C1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CB728-D71E-D482-5313-66E79C1C2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A1EE2-4837-0AC5-3079-A4214426039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3E1288E-0B10-AC7D-F59A-C9113D74631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19CC1A6-EF2F-A23F-0F2B-902F8A69659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92B37E9-878D-FF72-DD5E-BCC428E788E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33C51C3-FC0A-3040-0A8E-85225AF6B8B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349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81C5-2F5E-DF6B-7E1D-0BB80C15D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8AE56-77E1-95AA-EFC1-335AAD8E7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2B6CA-E010-8C6E-1525-7045E2868A8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4994484-B690-A24F-8DB9-F959C339FF7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E60536E-75A1-ABAF-2D8C-D231E96DB66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97A61DC-04C9-205A-7FD8-B552B74FC8A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14428C9-45A6-44AC-2FA4-32DC062AC6F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1561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2.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2.xml"/><Relationship Id="rId4" Type="http://schemas.openxmlformats.org/officeDocument/2006/relationships/image" Target="../media/image72.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2.xml"/><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2.xml"/><Relationship Id="rId4" Type="http://schemas.openxmlformats.org/officeDocument/2006/relationships/image" Target="../media/image51.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2.xml"/><Relationship Id="rId4" Type="http://schemas.openxmlformats.org/officeDocument/2006/relationships/image" Target="../media/image6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2795316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34218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4001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27997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727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95798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13077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0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8318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99947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42960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26378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93262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61979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155045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3797752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2787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5187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2498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430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742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0260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81742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60493937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32956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4149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440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083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072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890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892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1231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9574140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9338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202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940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04048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39826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8500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241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45396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1054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18866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03246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1370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03986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6474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68971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85144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35858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0517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4289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96852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23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20060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0493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87752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292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1440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70829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24464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45817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535920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8848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78198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8003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2702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7021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8715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178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25589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11380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809372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998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1507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060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586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4447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820674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8243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476536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06158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906679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623350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80105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467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5166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7325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4320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4290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9011334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6711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836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1869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972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9981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245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321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43201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971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78792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35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860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7966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10409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9913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4242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30059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9423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6647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13252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0366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2321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36393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20937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0790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7566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3578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36518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9027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theme" Target="../theme/theme2.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8738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00723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 id="2147483773" r:id="rId41"/>
    <p:sldLayoutId id="2147483774" r:id="rId42"/>
    <p:sldLayoutId id="2147483775" r:id="rId43"/>
    <p:sldLayoutId id="2147483776" r:id="rId44"/>
    <p:sldLayoutId id="2147483777" r:id="rId45"/>
    <p:sldLayoutId id="2147483778" r:id="rId46"/>
    <p:sldLayoutId id="2147483779" r:id="rId47"/>
    <p:sldLayoutId id="2147483780" r:id="rId48"/>
    <p:sldLayoutId id="21474837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89.png"/><Relationship Id="rId18" Type="http://schemas.openxmlformats.org/officeDocument/2006/relationships/image" Target="../media/image124.emf"/><Relationship Id="rId3" Type="http://schemas.openxmlformats.org/officeDocument/2006/relationships/image" Target="../media/image82.png"/><Relationship Id="rId7" Type="http://schemas.openxmlformats.org/officeDocument/2006/relationships/image" Target="../media/image120.png"/><Relationship Id="rId12" Type="http://schemas.openxmlformats.org/officeDocument/2006/relationships/image" Target="../media/image88.png"/><Relationship Id="rId17" Type="http://schemas.openxmlformats.org/officeDocument/2006/relationships/image" Target="../media/image123.gif"/><Relationship Id="rId2" Type="http://schemas.openxmlformats.org/officeDocument/2006/relationships/notesSlide" Target="../notesSlides/notesSlide10.xml"/><Relationship Id="rId16" Type="http://schemas.openxmlformats.org/officeDocument/2006/relationships/image" Target="../media/image85.svg"/><Relationship Id="rId1" Type="http://schemas.openxmlformats.org/officeDocument/2006/relationships/slideLayout" Target="../slideLayouts/slideLayout22.xml"/><Relationship Id="rId6" Type="http://schemas.openxmlformats.org/officeDocument/2006/relationships/image" Target="../media/image118.svg"/><Relationship Id="rId11" Type="http://schemas.openxmlformats.org/officeDocument/2006/relationships/image" Target="../media/image116.svg"/><Relationship Id="rId5" Type="http://schemas.openxmlformats.org/officeDocument/2006/relationships/image" Target="../media/image117.png"/><Relationship Id="rId15" Type="http://schemas.openxmlformats.org/officeDocument/2006/relationships/image" Target="../media/image84.png"/><Relationship Id="rId10" Type="http://schemas.openxmlformats.org/officeDocument/2006/relationships/image" Target="../media/image115.png"/><Relationship Id="rId19" Type="http://schemas.openxmlformats.org/officeDocument/2006/relationships/hyperlink" Target="https://github.com/microsoft/Customer-Service-Conversational-Insights-with-Azure-OpenAI-Services" TargetMode="External"/><Relationship Id="rId4" Type="http://schemas.openxmlformats.org/officeDocument/2006/relationships/image" Target="../media/image83.svg"/><Relationship Id="rId9" Type="http://schemas.openxmlformats.org/officeDocument/2006/relationships/image" Target="../media/image122.png"/><Relationship Id="rId14" Type="http://schemas.openxmlformats.org/officeDocument/2006/relationships/image" Target="../media/image90.png"/></Relationships>
</file>

<file path=ppt/slides/_rels/slide11.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84.png"/><Relationship Id="rId18" Type="http://schemas.openxmlformats.org/officeDocument/2006/relationships/image" Target="../media/image128.svg"/><Relationship Id="rId3" Type="http://schemas.openxmlformats.org/officeDocument/2006/relationships/image" Target="../media/image82.png"/><Relationship Id="rId21" Type="http://schemas.openxmlformats.org/officeDocument/2006/relationships/image" Target="../media/image124.emf"/><Relationship Id="rId7" Type="http://schemas.openxmlformats.org/officeDocument/2006/relationships/image" Target="../media/image120.png"/><Relationship Id="rId12" Type="http://schemas.openxmlformats.org/officeDocument/2006/relationships/image" Target="../media/image90.png"/><Relationship Id="rId17" Type="http://schemas.openxmlformats.org/officeDocument/2006/relationships/image" Target="../media/image127.png"/><Relationship Id="rId2" Type="http://schemas.openxmlformats.org/officeDocument/2006/relationships/notesSlide" Target="../notesSlides/notesSlide11.xml"/><Relationship Id="rId16" Type="http://schemas.openxmlformats.org/officeDocument/2006/relationships/image" Target="../media/image126.png"/><Relationship Id="rId20" Type="http://schemas.openxmlformats.org/officeDocument/2006/relationships/image" Target="../media/image123.gif"/><Relationship Id="rId1" Type="http://schemas.openxmlformats.org/officeDocument/2006/relationships/slideLayout" Target="../slideLayouts/slideLayout22.xml"/><Relationship Id="rId6" Type="http://schemas.openxmlformats.org/officeDocument/2006/relationships/image" Target="../media/image118.svg"/><Relationship Id="rId11" Type="http://schemas.openxmlformats.org/officeDocument/2006/relationships/image" Target="../media/image89.png"/><Relationship Id="rId5" Type="http://schemas.openxmlformats.org/officeDocument/2006/relationships/image" Target="../media/image117.png"/><Relationship Id="rId15" Type="http://schemas.openxmlformats.org/officeDocument/2006/relationships/image" Target="../media/image125.png"/><Relationship Id="rId10" Type="http://schemas.openxmlformats.org/officeDocument/2006/relationships/image" Target="../media/image116.svg"/><Relationship Id="rId19" Type="http://schemas.openxmlformats.org/officeDocument/2006/relationships/image" Target="../media/image129.png"/><Relationship Id="rId4" Type="http://schemas.openxmlformats.org/officeDocument/2006/relationships/image" Target="../media/image83.svg"/><Relationship Id="rId9" Type="http://schemas.openxmlformats.org/officeDocument/2006/relationships/image" Target="../media/image115.png"/><Relationship Id="rId14" Type="http://schemas.openxmlformats.org/officeDocument/2006/relationships/image" Target="../media/image85.svg"/><Relationship Id="rId22" Type="http://schemas.openxmlformats.org/officeDocument/2006/relationships/image" Target="../media/image88.png"/></Relationships>
</file>

<file path=ppt/slides/_rels/slide12.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86.png"/><Relationship Id="rId12" Type="http://schemas.openxmlformats.org/officeDocument/2006/relationships/image" Target="../media/image136.sv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132.png"/><Relationship Id="rId11" Type="http://schemas.openxmlformats.org/officeDocument/2006/relationships/image" Target="../media/image135.png"/><Relationship Id="rId5" Type="http://schemas.openxmlformats.org/officeDocument/2006/relationships/image" Target="../media/image124.emf"/><Relationship Id="rId10" Type="http://schemas.openxmlformats.org/officeDocument/2006/relationships/image" Target="../media/image134.svg"/><Relationship Id="rId4" Type="http://schemas.openxmlformats.org/officeDocument/2006/relationships/image" Target="../media/image131.png"/><Relationship Id="rId9" Type="http://schemas.openxmlformats.org/officeDocument/2006/relationships/image" Target="../media/image133.png"/><Relationship Id="rId14" Type="http://schemas.openxmlformats.org/officeDocument/2006/relationships/image" Target="../media/image138.svg"/></Relationships>
</file>

<file path=ppt/slides/_rels/slide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ai-services/openai/concepts/model-retirements" TargetMode="External"/><Relationship Id="rId2" Type="http://schemas.openxmlformats.org/officeDocument/2006/relationships/notesSlide" Target="../notesSlides/notesSlide15.xml"/><Relationship Id="rId1" Type="http://schemas.openxmlformats.org/officeDocument/2006/relationships/slideLayout" Target="../slideLayouts/slideLayout68.xml"/><Relationship Id="rId4" Type="http://schemas.openxmlformats.org/officeDocument/2006/relationships/hyperlink" Target="https://oai.azure.com/portal/calculator"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hyperlink" Target="https://azure.microsoft.com/en-us/blog/accelerate-scale-with-azure-openai-service-provisioned-offering/" TargetMode="Externa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azure/ai-services/openai/whats-new"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9.png"/></Relationships>
</file>

<file path=ppt/slides/_rels/slide31.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svg"/><Relationship Id="rId3" Type="http://schemas.openxmlformats.org/officeDocument/2006/relationships/image" Target="../media/image151.svg"/><Relationship Id="rId7" Type="http://schemas.openxmlformats.org/officeDocument/2006/relationships/image" Target="../media/image155.svg"/><Relationship Id="rId12"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2.xml"/><Relationship Id="rId6" Type="http://schemas.openxmlformats.org/officeDocument/2006/relationships/image" Target="../media/image154.png"/><Relationship Id="rId11" Type="http://schemas.openxmlformats.org/officeDocument/2006/relationships/image" Target="../media/image159.svg"/><Relationship Id="rId5" Type="http://schemas.openxmlformats.org/officeDocument/2006/relationships/image" Target="../media/image153.sv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svg"/><Relationship Id="rId14" Type="http://schemas.openxmlformats.org/officeDocument/2006/relationships/image" Target="../media/image162.png"/></Relationships>
</file>

<file path=ppt/slides/_rels/slide3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slideLayout" Target="../slideLayouts/slideLayout68.xml"/><Relationship Id="rId1" Type="http://schemas.openxmlformats.org/officeDocument/2006/relationships/video" Target="https://www.youtube.com/embed/ClAMyurm2g0?feature=oembed" TargetMode="External"/><Relationship Id="rId4" Type="http://schemas.openxmlformats.org/officeDocument/2006/relationships/hyperlink" Target="https://learn.microsoft.com/en-us/azure/ai-services/speech-service/video-translation-overview"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167.svg"/><Relationship Id="rId13" Type="http://schemas.openxmlformats.org/officeDocument/2006/relationships/image" Target="../media/image172.png"/><Relationship Id="rId3" Type="http://schemas.openxmlformats.org/officeDocument/2006/relationships/slideLayout" Target="../slideLayouts/slideLayout22.xml"/><Relationship Id="rId7" Type="http://schemas.openxmlformats.org/officeDocument/2006/relationships/image" Target="../media/image166.png"/><Relationship Id="rId12" Type="http://schemas.openxmlformats.org/officeDocument/2006/relationships/image" Target="../media/image171.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5.sv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svg"/><Relationship Id="rId4" Type="http://schemas.openxmlformats.org/officeDocument/2006/relationships/notesSlide" Target="../notesSlides/notesSlide19.xml"/><Relationship Id="rId9" Type="http://schemas.openxmlformats.org/officeDocument/2006/relationships/image" Target="../media/image168.png"/><Relationship Id="rId14" Type="http://schemas.openxmlformats.org/officeDocument/2006/relationships/image" Target="../media/image17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75.png"/></Relationships>
</file>

<file path=ppt/slides/_rels/slide3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4.xml"/><Relationship Id="rId4" Type="http://schemas.openxmlformats.org/officeDocument/2006/relationships/hyperlink" Target="https://register.ignite.microsoft.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0.xml"/><Relationship Id="rId1" Type="http://schemas.openxmlformats.org/officeDocument/2006/relationships/slideLayout" Target="../slideLayouts/slideLayout68.xml"/><Relationship Id="rId5" Type="http://schemas.openxmlformats.org/officeDocument/2006/relationships/image" Target="../media/image180.png"/><Relationship Id="rId4" Type="http://schemas.openxmlformats.org/officeDocument/2006/relationships/image" Target="../media/image179.png"/></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cloud-adoption-framework/scenarios/ai/"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3" Type="http://schemas.openxmlformats.org/officeDocument/2006/relationships/image" Target="../media/image92.emf"/><Relationship Id="rId18" Type="http://schemas.openxmlformats.org/officeDocument/2006/relationships/image" Target="../media/image97.emf"/><Relationship Id="rId26" Type="http://schemas.openxmlformats.org/officeDocument/2006/relationships/image" Target="../media/image105.sv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emf"/><Relationship Id="rId25" Type="http://schemas.openxmlformats.org/officeDocument/2006/relationships/image" Target="../media/image104.png"/><Relationship Id="rId33" Type="http://schemas.openxmlformats.org/officeDocument/2006/relationships/image" Target="../media/image112.emf"/><Relationship Id="rId2" Type="http://schemas.openxmlformats.org/officeDocument/2006/relationships/notesSlide" Target="../notesSlides/notesSlide6.xml"/><Relationship Id="rId16" Type="http://schemas.openxmlformats.org/officeDocument/2006/relationships/image" Target="../media/image95.emf"/><Relationship Id="rId20" Type="http://schemas.openxmlformats.org/officeDocument/2006/relationships/image" Target="../media/image99.emf"/><Relationship Id="rId29" Type="http://schemas.openxmlformats.org/officeDocument/2006/relationships/image" Target="../media/image108.png"/><Relationship Id="rId1" Type="http://schemas.openxmlformats.org/officeDocument/2006/relationships/slideLayout" Target="../slideLayouts/slideLayout22.xml"/><Relationship Id="rId6" Type="http://schemas.openxmlformats.org/officeDocument/2006/relationships/image" Target="../media/image85.svg"/><Relationship Id="rId11" Type="http://schemas.openxmlformats.org/officeDocument/2006/relationships/image" Target="../media/image90.png"/><Relationship Id="rId24" Type="http://schemas.openxmlformats.org/officeDocument/2006/relationships/image" Target="../media/image103.svg"/><Relationship Id="rId32" Type="http://schemas.openxmlformats.org/officeDocument/2006/relationships/image" Target="../media/image111.png"/><Relationship Id="rId5" Type="http://schemas.openxmlformats.org/officeDocument/2006/relationships/image" Target="../media/image84.png"/><Relationship Id="rId15" Type="http://schemas.openxmlformats.org/officeDocument/2006/relationships/image" Target="../media/image94.emf"/><Relationship Id="rId23" Type="http://schemas.openxmlformats.org/officeDocument/2006/relationships/image" Target="../media/image102.png"/><Relationship Id="rId28" Type="http://schemas.openxmlformats.org/officeDocument/2006/relationships/image" Target="../media/image107.svg"/><Relationship Id="rId10" Type="http://schemas.openxmlformats.org/officeDocument/2006/relationships/image" Target="../media/image89.png"/><Relationship Id="rId19" Type="http://schemas.openxmlformats.org/officeDocument/2006/relationships/image" Target="../media/image98.emf"/><Relationship Id="rId31" Type="http://schemas.openxmlformats.org/officeDocument/2006/relationships/image" Target="../media/image110.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emf"/><Relationship Id="rId22" Type="http://schemas.openxmlformats.org/officeDocument/2006/relationships/image" Target="../media/image101.svg"/><Relationship Id="rId27" Type="http://schemas.openxmlformats.org/officeDocument/2006/relationships/image" Target="../media/image106.png"/><Relationship Id="rId30" Type="http://schemas.openxmlformats.org/officeDocument/2006/relationships/image" Target="../media/image109.png"/><Relationship Id="rId8" Type="http://schemas.openxmlformats.org/officeDocument/2006/relationships/image" Target="../media/image8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84.png"/><Relationship Id="rId3" Type="http://schemas.openxmlformats.org/officeDocument/2006/relationships/hyperlink" Target="https://github.com/Azure-Samples/chat-with-your-data-solution-accelerator" TargetMode="External"/><Relationship Id="rId7" Type="http://schemas.openxmlformats.org/officeDocument/2006/relationships/image" Target="../media/image116.svg"/><Relationship Id="rId12" Type="http://schemas.openxmlformats.org/officeDocument/2006/relationships/image" Target="../media/image83.sv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15.png"/><Relationship Id="rId11" Type="http://schemas.openxmlformats.org/officeDocument/2006/relationships/image" Target="../media/image82.png"/><Relationship Id="rId5" Type="http://schemas.openxmlformats.org/officeDocument/2006/relationships/image" Target="../media/image114.sv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svg"/><Relationship Id="rId14" Type="http://schemas.openxmlformats.org/officeDocument/2006/relationships/image" Target="../media/image85.svg"/></Relationships>
</file>

<file path=ppt/slides/_rels/slide9.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89.png"/><Relationship Id="rId18" Type="http://schemas.openxmlformats.org/officeDocument/2006/relationships/image" Target="../media/image124.emf"/><Relationship Id="rId3" Type="http://schemas.openxmlformats.org/officeDocument/2006/relationships/image" Target="../media/image82.png"/><Relationship Id="rId21" Type="http://schemas.openxmlformats.org/officeDocument/2006/relationships/image" Target="../media/image92.emf"/><Relationship Id="rId7" Type="http://schemas.openxmlformats.org/officeDocument/2006/relationships/image" Target="../media/image120.png"/><Relationship Id="rId12" Type="http://schemas.openxmlformats.org/officeDocument/2006/relationships/image" Target="../media/image88.png"/><Relationship Id="rId17" Type="http://schemas.openxmlformats.org/officeDocument/2006/relationships/image" Target="../media/image123.gif"/><Relationship Id="rId2" Type="http://schemas.openxmlformats.org/officeDocument/2006/relationships/notesSlide" Target="../notesSlides/notesSlide9.xml"/><Relationship Id="rId16" Type="http://schemas.openxmlformats.org/officeDocument/2006/relationships/image" Target="../media/image85.svg"/><Relationship Id="rId20" Type="http://schemas.openxmlformats.org/officeDocument/2006/relationships/image" Target="../media/image110.png"/><Relationship Id="rId1" Type="http://schemas.openxmlformats.org/officeDocument/2006/relationships/slideLayout" Target="../slideLayouts/slideLayout22.xml"/><Relationship Id="rId6" Type="http://schemas.openxmlformats.org/officeDocument/2006/relationships/image" Target="../media/image118.svg"/><Relationship Id="rId11" Type="http://schemas.openxmlformats.org/officeDocument/2006/relationships/image" Target="../media/image116.svg"/><Relationship Id="rId5" Type="http://schemas.openxmlformats.org/officeDocument/2006/relationships/image" Target="../media/image117.png"/><Relationship Id="rId15" Type="http://schemas.openxmlformats.org/officeDocument/2006/relationships/image" Target="../media/image84.png"/><Relationship Id="rId10" Type="http://schemas.openxmlformats.org/officeDocument/2006/relationships/image" Target="../media/image115.png"/><Relationship Id="rId19" Type="http://schemas.openxmlformats.org/officeDocument/2006/relationships/hyperlink" Target="https://github.com/microsoft/Build-your-own-copilot-Solution-Accelerator/blob/main/ClientAdvisor" TargetMode="External"/><Relationship Id="rId4" Type="http://schemas.openxmlformats.org/officeDocument/2006/relationships/image" Target="../media/image83.svg"/><Relationship Id="rId9" Type="http://schemas.openxmlformats.org/officeDocument/2006/relationships/image" Target="../media/image122.png"/><Relationship Id="rId1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A543-0201-952E-DE3C-2E56D9AE80D0}"/>
              </a:ext>
            </a:extLst>
          </p:cNvPr>
          <p:cNvSpPr>
            <a:spLocks noGrp="1"/>
          </p:cNvSpPr>
          <p:nvPr>
            <p:ph type="title"/>
          </p:nvPr>
        </p:nvSpPr>
        <p:spPr>
          <a:xfrm>
            <a:off x="585216" y="2136575"/>
            <a:ext cx="6217920" cy="1551194"/>
          </a:xfrm>
        </p:spPr>
        <p:txBody>
          <a:bodyPr anchor="t"/>
          <a:lstStyle/>
          <a:p>
            <a:r>
              <a:rPr lang="en-US" sz="2400"/>
              <a:t>Microsoft Reactor</a:t>
            </a:r>
            <a:br>
              <a:rPr lang="en-US"/>
            </a:br>
            <a:br>
              <a:rPr lang="en-US" sz="4400"/>
            </a:br>
            <a:r>
              <a:rPr lang="en-US"/>
              <a:t>AI @ Industries</a:t>
            </a:r>
          </a:p>
        </p:txBody>
      </p:sp>
      <p:sp>
        <p:nvSpPr>
          <p:cNvPr id="5" name="Text Placeholder 4">
            <a:extLst>
              <a:ext uri="{FF2B5EF4-FFF2-40B4-BE49-F238E27FC236}">
                <a16:creationId xmlns:a16="http://schemas.microsoft.com/office/drawing/2014/main" id="{890A1569-FE84-416E-7CB8-231220BF43D6}"/>
              </a:ext>
            </a:extLst>
          </p:cNvPr>
          <p:cNvSpPr>
            <a:spLocks noGrp="1"/>
          </p:cNvSpPr>
          <p:nvPr>
            <p:ph type="body" sz="quarter" idx="12"/>
          </p:nvPr>
        </p:nvSpPr>
        <p:spPr>
          <a:xfrm>
            <a:off x="585216" y="4425375"/>
            <a:ext cx="6556248" cy="492443"/>
          </a:xfrm>
        </p:spPr>
        <p:txBody>
          <a:bodyPr/>
          <a:lstStyle/>
          <a:p>
            <a:r>
              <a:rPr lang="en-IN" sz="1600" b="1">
                <a:latin typeface="Segoe Sans Display" pitchFamily="2" charset="0"/>
                <a:cs typeface="Segoe Sans Display" pitchFamily="2" charset="0"/>
              </a:rPr>
              <a:t>Wai Man Hui</a:t>
            </a:r>
            <a:r>
              <a:rPr lang="en-IN" sz="1600">
                <a:latin typeface="Segoe Sans Display" pitchFamily="2" charset="0"/>
                <a:cs typeface="Segoe Sans Display" pitchFamily="2" charset="0"/>
              </a:rPr>
              <a:t>	Cloud Solution Architect</a:t>
            </a:r>
          </a:p>
          <a:p>
            <a:r>
              <a:rPr lang="en-IN" sz="1600" b="1">
                <a:latin typeface="Segoe Sans Display" pitchFamily="2" charset="0"/>
                <a:cs typeface="Segoe Sans Display" pitchFamily="2" charset="0"/>
              </a:rPr>
              <a:t>Kenneth Kwan</a:t>
            </a:r>
            <a:r>
              <a:rPr lang="en-IN" sz="1600">
                <a:latin typeface="Segoe Sans Display" pitchFamily="2" charset="0"/>
                <a:cs typeface="Segoe Sans Display" pitchFamily="2" charset="0"/>
              </a:rPr>
              <a:t>	Senior Consultant – AI &amp; </a:t>
            </a:r>
            <a:r>
              <a:rPr lang="en-IN" sz="1600" err="1">
                <a:latin typeface="Segoe Sans Display" pitchFamily="2" charset="0"/>
                <a:cs typeface="Segoe Sans Display" pitchFamily="2" charset="0"/>
              </a:rPr>
              <a:t>CCoE</a:t>
            </a:r>
            <a:r>
              <a:rPr lang="en-IN" sz="1600">
                <a:latin typeface="Segoe Sans Display" pitchFamily="2" charset="0"/>
                <a:cs typeface="Segoe Sans Display" pitchFamily="2" charset="0"/>
              </a:rPr>
              <a:t>, Industry Solutions</a:t>
            </a:r>
          </a:p>
        </p:txBody>
      </p:sp>
    </p:spTree>
    <p:extLst>
      <p:ext uri="{BB962C8B-B14F-4D97-AF65-F5344CB8AC3E}">
        <p14:creationId xmlns:p14="http://schemas.microsoft.com/office/powerpoint/2010/main" val="405193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85AD9-F333-ECE2-2C44-F5575858D2B6}"/>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BEECE68-35C7-E06B-6AA3-84DB4293F628}"/>
              </a:ext>
            </a:extLst>
          </p:cNvPr>
          <p:cNvSpPr/>
          <p:nvPr/>
        </p:nvSpPr>
        <p:spPr bwMode="auto">
          <a:xfrm>
            <a:off x="402681" y="1321429"/>
            <a:ext cx="11522223" cy="3776255"/>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4" name="Rectangle 3">
            <a:extLst>
              <a:ext uri="{FF2B5EF4-FFF2-40B4-BE49-F238E27FC236}">
                <a16:creationId xmlns:a16="http://schemas.microsoft.com/office/drawing/2014/main" id="{CA61BCAF-A1CB-AABF-3CB2-72E78FD59576}"/>
              </a:ext>
            </a:extLst>
          </p:cNvPr>
          <p:cNvSpPr/>
          <p:nvPr/>
        </p:nvSpPr>
        <p:spPr bwMode="auto">
          <a:xfrm>
            <a:off x="4014606" y="1468349"/>
            <a:ext cx="4535854" cy="3482258"/>
          </a:xfrm>
          <a:prstGeom prst="rect">
            <a:avLst/>
          </a:prstGeom>
          <a:gradFill>
            <a:gsLst>
              <a:gs pos="0">
                <a:srgbClr val="0078D4">
                  <a:alpha val="20000"/>
                </a:srgbClr>
              </a:gs>
              <a:gs pos="100000">
                <a:srgbClr val="D59ED7">
                  <a:alpha val="20000"/>
                </a:srgbClr>
              </a:gs>
            </a:gsLst>
            <a:path path="circle">
              <a:fillToRect t="100000" r="100000"/>
            </a:path>
          </a:gra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5" name="Title 4">
            <a:extLst>
              <a:ext uri="{FF2B5EF4-FFF2-40B4-BE49-F238E27FC236}">
                <a16:creationId xmlns:a16="http://schemas.microsoft.com/office/drawing/2014/main" id="{9E35C282-2864-85EC-834A-F4152C6B6B08}"/>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GB" sz="3000">
                <a:gradFill flip="none" rotWithShape="1">
                  <a:gsLst>
                    <a:gs pos="0">
                      <a:srgbClr val="8DC8E8"/>
                    </a:gs>
                    <a:gs pos="60000">
                      <a:schemeClr val="accent6">
                        <a:lumMod val="60000"/>
                        <a:lumOff val="40000"/>
                      </a:schemeClr>
                    </a:gs>
                  </a:gsLst>
                  <a:path path="circle">
                    <a:fillToRect t="100000" r="100000"/>
                  </a:path>
                  <a:tileRect l="-100000" b="-100000"/>
                </a:gradFill>
              </a:rPr>
              <a:t>Industry </a:t>
            </a:r>
            <a:r>
              <a:rPr lang="en-US" sz="3000">
                <a:gradFill flip="none" rotWithShape="1">
                  <a:gsLst>
                    <a:gs pos="0">
                      <a:srgbClr val="8DC8E8"/>
                    </a:gs>
                    <a:gs pos="60000">
                      <a:schemeClr val="accent6">
                        <a:lumMod val="60000"/>
                        <a:lumOff val="40000"/>
                      </a:schemeClr>
                    </a:gs>
                  </a:gsLst>
                  <a:path path="circle">
                    <a:fillToRect t="100000" r="100000"/>
                  </a:path>
                  <a:tileRect l="-100000" b="-100000"/>
                </a:gradFill>
              </a:rPr>
              <a:t>Use Case #3 : Enterprise Search &amp; Knowledge Mining</a:t>
            </a:r>
            <a:endParaRPr lang="en-IN" sz="3000">
              <a:gradFill flip="none" rotWithShape="1">
                <a:gsLst>
                  <a:gs pos="0">
                    <a:srgbClr val="8DC8E8"/>
                  </a:gs>
                  <a:gs pos="60000">
                    <a:schemeClr val="accent6">
                      <a:lumMod val="60000"/>
                      <a:lumOff val="40000"/>
                    </a:schemeClr>
                  </a:gs>
                </a:gsLst>
                <a:path path="circle">
                  <a:fillToRect t="100000" r="100000"/>
                </a:path>
                <a:tileRect l="-100000" b="-100000"/>
              </a:gradFill>
            </a:endParaRPr>
          </a:p>
        </p:txBody>
      </p:sp>
      <p:sp>
        <p:nvSpPr>
          <p:cNvPr id="9" name="Rectangle 8">
            <a:extLst>
              <a:ext uri="{FF2B5EF4-FFF2-40B4-BE49-F238E27FC236}">
                <a16:creationId xmlns:a16="http://schemas.microsoft.com/office/drawing/2014/main" id="{2265DC34-1145-2E0C-14D8-44A15DCE0628}"/>
              </a:ext>
            </a:extLst>
          </p:cNvPr>
          <p:cNvSpPr/>
          <p:nvPr/>
        </p:nvSpPr>
        <p:spPr bwMode="auto">
          <a:xfrm>
            <a:off x="8675544" y="3016111"/>
            <a:ext cx="1084969" cy="59115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Container Registry</a:t>
            </a:r>
          </a:p>
        </p:txBody>
      </p:sp>
      <p:sp>
        <p:nvSpPr>
          <p:cNvPr id="10" name="Rectangle 9">
            <a:extLst>
              <a:ext uri="{FF2B5EF4-FFF2-40B4-BE49-F238E27FC236}">
                <a16:creationId xmlns:a16="http://schemas.microsoft.com/office/drawing/2014/main" id="{A5F884A4-AC31-734B-272E-706B6EA04AF7}"/>
              </a:ext>
            </a:extLst>
          </p:cNvPr>
          <p:cNvSpPr/>
          <p:nvPr/>
        </p:nvSpPr>
        <p:spPr bwMode="auto">
          <a:xfrm>
            <a:off x="9702436" y="1775802"/>
            <a:ext cx="1897869" cy="884643"/>
          </a:xfrm>
          <a:prstGeom prst="rect">
            <a:avLst/>
          </a:prstGeom>
          <a:solidFill>
            <a:schemeClr val="tx2">
              <a:lumMod val="20000"/>
              <a:lumOff val="80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Web Front-end to navigate the indexed data for search UI</a:t>
            </a:r>
          </a:p>
        </p:txBody>
      </p:sp>
      <p:sp>
        <p:nvSpPr>
          <p:cNvPr id="12" name="Rectangle 11">
            <a:extLst>
              <a:ext uri="{FF2B5EF4-FFF2-40B4-BE49-F238E27FC236}">
                <a16:creationId xmlns:a16="http://schemas.microsoft.com/office/drawing/2014/main" id="{A4123E6B-0E07-DFE8-A400-AAAC946A51BD}"/>
              </a:ext>
            </a:extLst>
          </p:cNvPr>
          <p:cNvSpPr/>
          <p:nvPr/>
        </p:nvSpPr>
        <p:spPr bwMode="auto">
          <a:xfrm>
            <a:off x="7110818" y="1949414"/>
            <a:ext cx="1193466" cy="57613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Azure AI Search</a:t>
            </a:r>
          </a:p>
        </p:txBody>
      </p:sp>
      <p:pic>
        <p:nvPicPr>
          <p:cNvPr id="15" name="Graphic 14">
            <a:extLst>
              <a:ext uri="{FF2B5EF4-FFF2-40B4-BE49-F238E27FC236}">
                <a16:creationId xmlns:a16="http://schemas.microsoft.com/office/drawing/2014/main" id="{C616A64A-AB2D-D840-63F9-9F257C0FD4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4331" y="2021566"/>
            <a:ext cx="307127" cy="291136"/>
          </a:xfrm>
          <a:prstGeom prst="rect">
            <a:avLst/>
          </a:prstGeom>
        </p:spPr>
      </p:pic>
      <p:sp>
        <p:nvSpPr>
          <p:cNvPr id="17" name="Rectangle 16">
            <a:extLst>
              <a:ext uri="{FF2B5EF4-FFF2-40B4-BE49-F238E27FC236}">
                <a16:creationId xmlns:a16="http://schemas.microsoft.com/office/drawing/2014/main" id="{D21475D1-D58A-3340-D429-7986C4F8FF8E}"/>
              </a:ext>
            </a:extLst>
          </p:cNvPr>
          <p:cNvSpPr/>
          <p:nvPr/>
        </p:nvSpPr>
        <p:spPr bwMode="auto">
          <a:xfrm>
            <a:off x="8656088" y="1945372"/>
            <a:ext cx="1108814" cy="59115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App Service</a:t>
            </a:r>
          </a:p>
        </p:txBody>
      </p:sp>
      <p:pic>
        <p:nvPicPr>
          <p:cNvPr id="18" name="Graphic 17">
            <a:extLst>
              <a:ext uri="{FF2B5EF4-FFF2-40B4-BE49-F238E27FC236}">
                <a16:creationId xmlns:a16="http://schemas.microsoft.com/office/drawing/2014/main" id="{B97CD000-4C41-064D-9585-B7DD6A975847}"/>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9078932" y="2045006"/>
            <a:ext cx="219600" cy="220468"/>
          </a:xfrm>
          <a:prstGeom prst="rect">
            <a:avLst/>
          </a:prstGeom>
        </p:spPr>
      </p:pic>
      <p:pic>
        <p:nvPicPr>
          <p:cNvPr id="20" name="Graphic 19">
            <a:extLst>
              <a:ext uri="{FF2B5EF4-FFF2-40B4-BE49-F238E27FC236}">
                <a16:creationId xmlns:a16="http://schemas.microsoft.com/office/drawing/2014/main" id="{B792A262-A751-7B24-7EC0-77F6EF7652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97333" y="3071273"/>
            <a:ext cx="241390" cy="233958"/>
          </a:xfrm>
          <a:prstGeom prst="rect">
            <a:avLst/>
          </a:prstGeom>
        </p:spPr>
      </p:pic>
      <p:pic>
        <p:nvPicPr>
          <p:cNvPr id="23" name="Picture 22" descr="Laptop and mobile device in purple and blue color">
            <a:extLst>
              <a:ext uri="{FF2B5EF4-FFF2-40B4-BE49-F238E27FC236}">
                <a16:creationId xmlns:a16="http://schemas.microsoft.com/office/drawing/2014/main" id="{1922BED6-542E-D31C-F766-BE619295F8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24937" y="1787401"/>
            <a:ext cx="469940" cy="515210"/>
          </a:xfrm>
          <a:prstGeom prst="rect">
            <a:avLst/>
          </a:prstGeom>
          <a:effectLst>
            <a:outerShdw blurRad="38100" algn="ctr" rotWithShape="0">
              <a:prstClr val="black">
                <a:alpha val="24000"/>
              </a:prstClr>
            </a:outerShdw>
          </a:effectLst>
        </p:spPr>
      </p:pic>
      <p:sp>
        <p:nvSpPr>
          <p:cNvPr id="27" name="Rectangle 26">
            <a:extLst>
              <a:ext uri="{FF2B5EF4-FFF2-40B4-BE49-F238E27FC236}">
                <a16:creationId xmlns:a16="http://schemas.microsoft.com/office/drawing/2014/main" id="{7CCC7F4C-146E-816F-7FEB-2C5BF5153DF9}"/>
              </a:ext>
            </a:extLst>
          </p:cNvPr>
          <p:cNvSpPr/>
          <p:nvPr/>
        </p:nvSpPr>
        <p:spPr bwMode="auto">
          <a:xfrm>
            <a:off x="6995785" y="1837571"/>
            <a:ext cx="1470425" cy="2864335"/>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28" name="Rectangle 27">
            <a:extLst>
              <a:ext uri="{FF2B5EF4-FFF2-40B4-BE49-F238E27FC236}">
                <a16:creationId xmlns:a16="http://schemas.microsoft.com/office/drawing/2014/main" id="{0182F182-3501-1B02-168C-2AD15E0D972D}"/>
              </a:ext>
            </a:extLst>
          </p:cNvPr>
          <p:cNvSpPr/>
          <p:nvPr/>
        </p:nvSpPr>
        <p:spPr bwMode="auto">
          <a:xfrm>
            <a:off x="7140002" y="2931542"/>
            <a:ext cx="1193466" cy="5785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Azure </a:t>
            </a:r>
            <a:r>
              <a:rPr kumimoji="0" lang="en-US" sz="900" b="0" i="0" u="none" strike="noStrike" kern="1200" cap="none" spc="0" normalizeH="0" baseline="0" noProof="0" err="1">
                <a:ln>
                  <a:noFill/>
                </a:ln>
                <a:solidFill>
                  <a:srgbClr val="000000"/>
                </a:solidFill>
                <a:effectLst/>
                <a:uLnTx/>
                <a:uFillTx/>
                <a:latin typeface="+mj-lt"/>
                <a:ea typeface="+mn-ea"/>
                <a:cs typeface="+mn-cs"/>
              </a:rPr>
              <a:t>OpenAl</a:t>
            </a:r>
            <a:endParaRPr kumimoji="0" lang="en-US" sz="900" b="0" i="0" u="none" strike="noStrike" kern="1200" cap="none" spc="0" normalizeH="0" baseline="0" noProof="0">
              <a:ln>
                <a:noFill/>
              </a:ln>
              <a:solidFill>
                <a:srgbClr val="000000"/>
              </a:solidFill>
              <a:effectLst/>
              <a:uLnTx/>
              <a:uFillTx/>
              <a:latin typeface="+mj-lt"/>
              <a:ea typeface="+mn-ea"/>
              <a:cs typeface="+mn-cs"/>
            </a:endParaRPr>
          </a:p>
        </p:txBody>
      </p:sp>
      <p:sp>
        <p:nvSpPr>
          <p:cNvPr id="38" name="TextBox 37">
            <a:extLst>
              <a:ext uri="{FF2B5EF4-FFF2-40B4-BE49-F238E27FC236}">
                <a16:creationId xmlns:a16="http://schemas.microsoft.com/office/drawing/2014/main" id="{D8DE915B-55BE-DA51-90EA-535D99608F7B}"/>
              </a:ext>
            </a:extLst>
          </p:cNvPr>
          <p:cNvSpPr txBox="1"/>
          <p:nvPr/>
        </p:nvSpPr>
        <p:spPr>
          <a:xfrm>
            <a:off x="2574933" y="3448439"/>
            <a:ext cx="1278314" cy="86177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As processed documents, </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recordings and text-based conversations are uploaded in the storage they trigger the automatic batch </a:t>
            </a:r>
            <a:r>
              <a:rPr lang="en-US" sz="800">
                <a:solidFill>
                  <a:srgbClr val="000000"/>
                </a:solidFill>
                <a:latin typeface="Segoe Sans Text"/>
              </a:rPr>
              <a:t>t</a:t>
            </a:r>
            <a:r>
              <a:rPr kumimoji="0" lang="en-US" sz="800" b="0" i="0" u="none" strike="noStrike" kern="1200" cap="none" spc="0" normalizeH="0" baseline="0" noProof="0" err="1">
                <a:ln>
                  <a:noFill/>
                </a:ln>
                <a:solidFill>
                  <a:srgbClr val="000000"/>
                </a:solidFill>
                <a:effectLst/>
                <a:uLnTx/>
                <a:uFillTx/>
                <a:latin typeface="Segoe Sans Text"/>
                <a:ea typeface="+mn-ea"/>
                <a:cs typeface="+mn-cs"/>
              </a:rPr>
              <a:t>ranscription</a:t>
            </a:r>
            <a:r>
              <a:rPr kumimoji="0" lang="en-US" sz="800" b="0" i="0" u="none" strike="noStrike" kern="1200" cap="none" spc="0" normalizeH="0" baseline="0" noProof="0">
                <a:ln>
                  <a:noFill/>
                </a:ln>
                <a:solidFill>
                  <a:srgbClr val="000000"/>
                </a:solidFill>
                <a:effectLst/>
                <a:uLnTx/>
                <a:uFillTx/>
                <a:latin typeface="Segoe Sans Text"/>
                <a:ea typeface="+mn-ea"/>
                <a:cs typeface="+mn-cs"/>
              </a:rPr>
              <a:t> and extraction jobs</a:t>
            </a:r>
          </a:p>
        </p:txBody>
      </p:sp>
      <p:sp>
        <p:nvSpPr>
          <p:cNvPr id="39" name="TextBox 38">
            <a:extLst>
              <a:ext uri="{FF2B5EF4-FFF2-40B4-BE49-F238E27FC236}">
                <a16:creationId xmlns:a16="http://schemas.microsoft.com/office/drawing/2014/main" id="{773F6D47-7FCF-30B4-C2E6-005B8D3CF197}"/>
              </a:ext>
            </a:extLst>
          </p:cNvPr>
          <p:cNvSpPr txBox="1"/>
          <p:nvPr/>
        </p:nvSpPr>
        <p:spPr>
          <a:xfrm>
            <a:off x="1531502" y="2441982"/>
            <a:ext cx="1770238" cy="12311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mn-cs"/>
              </a:rPr>
              <a:t>Continuous Export</a:t>
            </a:r>
          </a:p>
        </p:txBody>
      </p:sp>
      <p:sp>
        <p:nvSpPr>
          <p:cNvPr id="40" name="Rectangle 39">
            <a:extLst>
              <a:ext uri="{FF2B5EF4-FFF2-40B4-BE49-F238E27FC236}">
                <a16:creationId xmlns:a16="http://schemas.microsoft.com/office/drawing/2014/main" id="{33DC1072-9A0E-6291-DA0E-D9584B84601F}"/>
              </a:ext>
            </a:extLst>
          </p:cNvPr>
          <p:cNvSpPr/>
          <p:nvPr/>
        </p:nvSpPr>
        <p:spPr bwMode="auto">
          <a:xfrm>
            <a:off x="853185" y="2644607"/>
            <a:ext cx="1316741" cy="706785"/>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Sources</a:t>
            </a:r>
          </a:p>
        </p:txBody>
      </p:sp>
      <p:sp>
        <p:nvSpPr>
          <p:cNvPr id="71" name="Rectangle 70">
            <a:extLst>
              <a:ext uri="{FF2B5EF4-FFF2-40B4-BE49-F238E27FC236}">
                <a16:creationId xmlns:a16="http://schemas.microsoft.com/office/drawing/2014/main" id="{973DEBDC-382D-1BE5-B30E-053BC7A64469}"/>
              </a:ext>
            </a:extLst>
          </p:cNvPr>
          <p:cNvSpPr/>
          <p:nvPr/>
        </p:nvSpPr>
        <p:spPr bwMode="auto">
          <a:xfrm>
            <a:off x="4134985" y="2080761"/>
            <a:ext cx="2707702" cy="1844705"/>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74" name="TextBox 73">
            <a:extLst>
              <a:ext uri="{FF2B5EF4-FFF2-40B4-BE49-F238E27FC236}">
                <a16:creationId xmlns:a16="http://schemas.microsoft.com/office/drawing/2014/main" id="{A851AA7B-C0C2-7E31-B1BD-33DFBCE1FF88}"/>
              </a:ext>
            </a:extLst>
          </p:cNvPr>
          <p:cNvSpPr txBox="1"/>
          <p:nvPr/>
        </p:nvSpPr>
        <p:spPr>
          <a:xfrm>
            <a:off x="4283508" y="1566769"/>
            <a:ext cx="2442266"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resulting transcriptions and extractions are stored in an Azure storage container along with the enriched metadata </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a:t>
            </a:r>
            <a:r>
              <a:rPr kumimoji="0" lang="en-US" sz="800" b="0" i="0" u="none" strike="noStrike" kern="1200" cap="none" spc="0" normalizeH="0" baseline="0" noProof="0" err="1">
                <a:ln>
                  <a:noFill/>
                </a:ln>
                <a:solidFill>
                  <a:srgbClr val="000000"/>
                </a:solidFill>
                <a:effectLst/>
                <a:uLnTx/>
                <a:uFillTx/>
                <a:latin typeface="Segoe Sans Text"/>
                <a:ea typeface="+mn-ea"/>
                <a:cs typeface="+mn-cs"/>
              </a:rPr>
              <a:t>diarization</a:t>
            </a:r>
            <a:r>
              <a:rPr kumimoji="0" lang="en-US" sz="800" b="0" i="0" u="none" strike="noStrike" kern="1200" cap="none" spc="0" normalizeH="0" baseline="0" noProof="0">
                <a:ln>
                  <a:noFill/>
                </a:ln>
                <a:solidFill>
                  <a:srgbClr val="000000"/>
                </a:solidFill>
                <a:effectLst/>
                <a:uLnTx/>
                <a:uFillTx/>
                <a:latin typeface="Segoe Sans Text"/>
                <a:ea typeface="+mn-ea"/>
                <a:cs typeface="+mn-cs"/>
              </a:rPr>
              <a:t>, sentiment, etc.)</a:t>
            </a:r>
          </a:p>
        </p:txBody>
      </p:sp>
      <p:sp>
        <p:nvSpPr>
          <p:cNvPr id="94" name="Rectangle 93">
            <a:extLst>
              <a:ext uri="{FF2B5EF4-FFF2-40B4-BE49-F238E27FC236}">
                <a16:creationId xmlns:a16="http://schemas.microsoft.com/office/drawing/2014/main" id="{AE3C1F33-406D-3303-B6D0-6AC1CAED50B1}"/>
              </a:ext>
            </a:extLst>
          </p:cNvPr>
          <p:cNvSpPr/>
          <p:nvPr/>
        </p:nvSpPr>
        <p:spPr bwMode="auto">
          <a:xfrm>
            <a:off x="2467995" y="2735961"/>
            <a:ext cx="1461348" cy="2147998"/>
          </a:xfrm>
          <a:prstGeom prst="rect">
            <a:avLst/>
          </a:prstGeom>
          <a:noFill/>
          <a:ln w="6350">
            <a:solidFill>
              <a:schemeClr val="bg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96" name="Rectangle 95">
            <a:extLst>
              <a:ext uri="{FF2B5EF4-FFF2-40B4-BE49-F238E27FC236}">
                <a16:creationId xmlns:a16="http://schemas.microsoft.com/office/drawing/2014/main" id="{CA0EA8E6-564E-9CAE-CA54-B1AA612BA90D}"/>
              </a:ext>
            </a:extLst>
          </p:cNvPr>
          <p:cNvSpPr/>
          <p:nvPr/>
        </p:nvSpPr>
        <p:spPr bwMode="auto">
          <a:xfrm>
            <a:off x="2518099" y="2644606"/>
            <a:ext cx="1361140" cy="706785"/>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Storage Account</a:t>
            </a:r>
          </a:p>
        </p:txBody>
      </p:sp>
      <p:pic>
        <p:nvPicPr>
          <p:cNvPr id="98" name="Graphic 97">
            <a:extLst>
              <a:ext uri="{FF2B5EF4-FFF2-40B4-BE49-F238E27FC236}">
                <a16:creationId xmlns:a16="http://schemas.microsoft.com/office/drawing/2014/main" id="{9D73578B-49B8-C446-CAEB-2FC88759AC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44267" y="2783162"/>
            <a:ext cx="308804" cy="299296"/>
          </a:xfrm>
          <a:prstGeom prst="rect">
            <a:avLst/>
          </a:prstGeom>
        </p:spPr>
      </p:pic>
      <p:sp>
        <p:nvSpPr>
          <p:cNvPr id="45" name="Rectangle 44">
            <a:extLst>
              <a:ext uri="{FF2B5EF4-FFF2-40B4-BE49-F238E27FC236}">
                <a16:creationId xmlns:a16="http://schemas.microsoft.com/office/drawing/2014/main" id="{8D2A6490-EF95-7842-48E6-44BA0F6E67C5}"/>
              </a:ext>
            </a:extLst>
          </p:cNvPr>
          <p:cNvSpPr/>
          <p:nvPr/>
        </p:nvSpPr>
        <p:spPr bwMode="auto">
          <a:xfrm>
            <a:off x="4255723" y="2192603"/>
            <a:ext cx="2497836" cy="61506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0000" numCol="1" spcCol="0" rtlCol="0" fromWordArt="0" anchor="b" anchorCtr="0" forceAA="0" compatLnSpc="1">
            <a:prstTxWarp prst="textNoShape">
              <a:avLst/>
            </a:prstTxWarp>
            <a:noAutofit/>
          </a:bodyPr>
          <a:lstStyle/>
          <a:p>
            <a:pPr algn="ctr"/>
            <a:r>
              <a:rPr lang="en-US" sz="900">
                <a:solidFill>
                  <a:schemeClr val="tx1"/>
                </a:solidFill>
                <a:latin typeface="+mj-lt"/>
              </a:rPr>
              <a:t>Microsoft Fabric</a:t>
            </a:r>
          </a:p>
        </p:txBody>
      </p:sp>
      <p:sp>
        <p:nvSpPr>
          <p:cNvPr id="49" name="Rectangle 48">
            <a:extLst>
              <a:ext uri="{FF2B5EF4-FFF2-40B4-BE49-F238E27FC236}">
                <a16:creationId xmlns:a16="http://schemas.microsoft.com/office/drawing/2014/main" id="{8490066B-B238-3F77-AD36-0E7CB49BF89E}"/>
              </a:ext>
            </a:extLst>
          </p:cNvPr>
          <p:cNvSpPr/>
          <p:nvPr/>
        </p:nvSpPr>
        <p:spPr bwMode="auto">
          <a:xfrm>
            <a:off x="4257150" y="2937685"/>
            <a:ext cx="1141017" cy="57549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err="1">
                <a:solidFill>
                  <a:schemeClr val="tx1"/>
                </a:solidFill>
                <a:latin typeface="+mj-lt"/>
              </a:rPr>
              <a:t>OneLake</a:t>
            </a:r>
            <a:endParaRPr lang="en-US" sz="900">
              <a:solidFill>
                <a:schemeClr val="tx1"/>
              </a:solidFill>
              <a:latin typeface="+mj-lt"/>
            </a:endParaRPr>
          </a:p>
        </p:txBody>
      </p:sp>
      <p:sp>
        <p:nvSpPr>
          <p:cNvPr id="61" name="Rectangle 60">
            <a:extLst>
              <a:ext uri="{FF2B5EF4-FFF2-40B4-BE49-F238E27FC236}">
                <a16:creationId xmlns:a16="http://schemas.microsoft.com/office/drawing/2014/main" id="{10856974-C286-BC23-9852-8CB45BBBF0BF}"/>
              </a:ext>
            </a:extLst>
          </p:cNvPr>
          <p:cNvSpPr/>
          <p:nvPr/>
        </p:nvSpPr>
        <p:spPr bwMode="auto">
          <a:xfrm>
            <a:off x="5612542" y="2937685"/>
            <a:ext cx="1141017" cy="57549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a:solidFill>
                  <a:schemeClr val="tx1"/>
                </a:solidFill>
                <a:latin typeface="+mj-lt"/>
              </a:rPr>
              <a:t>Notebook</a:t>
            </a:r>
          </a:p>
        </p:txBody>
      </p:sp>
      <p:sp>
        <p:nvSpPr>
          <p:cNvPr id="67" name="TextBox 66">
            <a:extLst>
              <a:ext uri="{FF2B5EF4-FFF2-40B4-BE49-F238E27FC236}">
                <a16:creationId xmlns:a16="http://schemas.microsoft.com/office/drawing/2014/main" id="{2C454C3D-0187-7991-249E-07191C63BC3E}"/>
              </a:ext>
            </a:extLst>
          </p:cNvPr>
          <p:cNvSpPr txBox="1"/>
          <p:nvPr/>
        </p:nvSpPr>
        <p:spPr>
          <a:xfrm>
            <a:off x="5671708" y="3553214"/>
            <a:ext cx="1022684" cy="246221"/>
          </a:xfrm>
          <a:prstGeom prst="rect">
            <a:avLst/>
          </a:prstGeom>
          <a:noFill/>
        </p:spPr>
        <p:txBody>
          <a:bodyPr wrap="square" lIns="0" tIns="0" rIns="0" bIns="0" rtlCol="0">
            <a:spAutoFit/>
          </a:bodyPr>
          <a:lstStyle/>
          <a:p>
            <a:pPr algn="ctr"/>
            <a:r>
              <a:rPr lang="en-US" sz="800"/>
              <a:t>Process, Enrich, Vectorize and Index</a:t>
            </a:r>
          </a:p>
        </p:txBody>
      </p:sp>
      <p:sp>
        <p:nvSpPr>
          <p:cNvPr id="68" name="TextBox 67">
            <a:extLst>
              <a:ext uri="{FF2B5EF4-FFF2-40B4-BE49-F238E27FC236}">
                <a16:creationId xmlns:a16="http://schemas.microsoft.com/office/drawing/2014/main" id="{B46A6BD0-121A-69D6-2068-AE00A85815EC}"/>
              </a:ext>
            </a:extLst>
          </p:cNvPr>
          <p:cNvSpPr txBox="1"/>
          <p:nvPr/>
        </p:nvSpPr>
        <p:spPr>
          <a:xfrm>
            <a:off x="4262007" y="3553214"/>
            <a:ext cx="1097243" cy="246221"/>
          </a:xfrm>
          <a:prstGeom prst="rect">
            <a:avLst/>
          </a:prstGeom>
          <a:noFill/>
        </p:spPr>
        <p:txBody>
          <a:bodyPr wrap="square" lIns="0" tIns="0" rIns="0" bIns="0" rtlCol="0">
            <a:spAutoFit/>
          </a:bodyPr>
          <a:lstStyle/>
          <a:p>
            <a:pPr algn="ctr"/>
            <a:r>
              <a:rPr lang="en-US" sz="800"/>
              <a:t>Storage Account Mounted to </a:t>
            </a:r>
            <a:r>
              <a:rPr lang="en-US" sz="800" err="1"/>
              <a:t>OneLake</a:t>
            </a:r>
            <a:endParaRPr lang="en-US" sz="800"/>
          </a:p>
        </p:txBody>
      </p:sp>
      <p:pic>
        <p:nvPicPr>
          <p:cNvPr id="70" name="Picture 4" descr="Microsoft Fabric Logo - David Alzamendi">
            <a:extLst>
              <a:ext uri="{FF2B5EF4-FFF2-40B4-BE49-F238E27FC236}">
                <a16:creationId xmlns:a16="http://schemas.microsoft.com/office/drawing/2014/main" id="{34113021-E17D-D923-0A0F-026FD427500E}"/>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399696" y="2261327"/>
            <a:ext cx="209890" cy="22172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ECBCB60A-77C5-66D6-E3DA-50645427963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23891" y="3019062"/>
            <a:ext cx="207535" cy="224332"/>
          </a:xfrm>
          <a:prstGeom prst="rect">
            <a:avLst/>
          </a:prstGeom>
        </p:spPr>
      </p:pic>
      <p:pic>
        <p:nvPicPr>
          <p:cNvPr id="75" name="Picture 74">
            <a:extLst>
              <a:ext uri="{FF2B5EF4-FFF2-40B4-BE49-F238E27FC236}">
                <a16:creationId xmlns:a16="http://schemas.microsoft.com/office/drawing/2014/main" id="{D41D771D-D7D5-8574-88C9-BB216AC25DE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80672" y="3021376"/>
            <a:ext cx="209835" cy="223445"/>
          </a:xfrm>
          <a:prstGeom prst="rect">
            <a:avLst/>
          </a:prstGeom>
        </p:spPr>
      </p:pic>
      <p:sp>
        <p:nvSpPr>
          <p:cNvPr id="127" name="TextBox 126">
            <a:extLst>
              <a:ext uri="{FF2B5EF4-FFF2-40B4-BE49-F238E27FC236}">
                <a16:creationId xmlns:a16="http://schemas.microsoft.com/office/drawing/2014/main" id="{6A9329C4-BC72-597E-4C5E-6A6274B05E14}"/>
              </a:ext>
            </a:extLst>
          </p:cNvPr>
          <p:cNvSpPr txBox="1"/>
          <p:nvPr/>
        </p:nvSpPr>
        <p:spPr>
          <a:xfrm>
            <a:off x="5926806" y="3975954"/>
            <a:ext cx="929713" cy="123111"/>
          </a:xfrm>
          <a:prstGeom prst="rect">
            <a:avLst/>
          </a:prstGeom>
          <a:noFill/>
        </p:spPr>
        <p:txBody>
          <a:bodyPr wrap="square" lIns="0" tIns="0" rIns="0" bIns="0" rtlCol="0">
            <a:spAutoFit/>
          </a:bodyPr>
          <a:lstStyle/>
          <a:p>
            <a:pPr algn="ctr"/>
            <a:r>
              <a:rPr lang="en-US" sz="800" i="1"/>
              <a:t>Data Engineering</a:t>
            </a:r>
          </a:p>
        </p:txBody>
      </p:sp>
      <p:sp>
        <p:nvSpPr>
          <p:cNvPr id="128" name="TextBox 127">
            <a:extLst>
              <a:ext uri="{FF2B5EF4-FFF2-40B4-BE49-F238E27FC236}">
                <a16:creationId xmlns:a16="http://schemas.microsoft.com/office/drawing/2014/main" id="{C44B4988-52CC-D6F6-EE49-ABAB6DCC3817}"/>
              </a:ext>
            </a:extLst>
          </p:cNvPr>
          <p:cNvSpPr txBox="1"/>
          <p:nvPr/>
        </p:nvSpPr>
        <p:spPr>
          <a:xfrm>
            <a:off x="7590982" y="4740858"/>
            <a:ext cx="929713" cy="123111"/>
          </a:xfrm>
          <a:prstGeom prst="rect">
            <a:avLst/>
          </a:prstGeom>
          <a:noFill/>
        </p:spPr>
        <p:txBody>
          <a:bodyPr wrap="square" lIns="0" tIns="0" rIns="0" bIns="0" rtlCol="0">
            <a:spAutoFit/>
          </a:bodyPr>
          <a:lstStyle/>
          <a:p>
            <a:pPr algn="ctr"/>
            <a:r>
              <a:rPr lang="en-US" sz="800" i="1"/>
              <a:t>AI Functions</a:t>
            </a:r>
          </a:p>
        </p:txBody>
      </p:sp>
      <p:sp>
        <p:nvSpPr>
          <p:cNvPr id="134" name="TextBox 133">
            <a:extLst>
              <a:ext uri="{FF2B5EF4-FFF2-40B4-BE49-F238E27FC236}">
                <a16:creationId xmlns:a16="http://schemas.microsoft.com/office/drawing/2014/main" id="{F6D3BE71-5A37-EAB3-143C-A56875CC06E2}"/>
              </a:ext>
            </a:extLst>
          </p:cNvPr>
          <p:cNvSpPr txBox="1"/>
          <p:nvPr/>
        </p:nvSpPr>
        <p:spPr>
          <a:xfrm>
            <a:off x="7229151" y="2584372"/>
            <a:ext cx="1022684" cy="246221"/>
          </a:xfrm>
          <a:prstGeom prst="rect">
            <a:avLst/>
          </a:prstGeom>
          <a:noFill/>
        </p:spPr>
        <p:txBody>
          <a:bodyPr wrap="square" lIns="0" tIns="0" rIns="0" bIns="0" rtlCol="0">
            <a:spAutoFit/>
          </a:bodyPr>
          <a:lstStyle/>
          <a:p>
            <a:pPr algn="ctr"/>
            <a:r>
              <a:rPr lang="en-US" sz="800"/>
              <a:t>Indexed Knowledge Articles</a:t>
            </a:r>
          </a:p>
        </p:txBody>
      </p:sp>
      <p:sp>
        <p:nvSpPr>
          <p:cNvPr id="135" name="Rectangle 134">
            <a:extLst>
              <a:ext uri="{FF2B5EF4-FFF2-40B4-BE49-F238E27FC236}">
                <a16:creationId xmlns:a16="http://schemas.microsoft.com/office/drawing/2014/main" id="{5307B01E-6AC0-7539-7092-22B12DF34F94}"/>
              </a:ext>
            </a:extLst>
          </p:cNvPr>
          <p:cNvSpPr/>
          <p:nvPr/>
        </p:nvSpPr>
        <p:spPr bwMode="auto">
          <a:xfrm>
            <a:off x="7140002" y="3775523"/>
            <a:ext cx="1193466" cy="5785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Azure Al Services</a:t>
            </a:r>
          </a:p>
        </p:txBody>
      </p:sp>
      <p:pic>
        <p:nvPicPr>
          <p:cNvPr id="136" name="Graphic 135">
            <a:extLst>
              <a:ext uri="{FF2B5EF4-FFF2-40B4-BE49-F238E27FC236}">
                <a16:creationId xmlns:a16="http://schemas.microsoft.com/office/drawing/2014/main" id="{02DCE961-0960-56FE-1C5C-2A7D279AEE2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84305" y="3837135"/>
            <a:ext cx="320041" cy="320251"/>
          </a:xfrm>
          <a:prstGeom prst="rect">
            <a:avLst/>
          </a:prstGeom>
        </p:spPr>
      </p:pic>
      <p:sp>
        <p:nvSpPr>
          <p:cNvPr id="3" name="Freeform: Shape 2">
            <a:extLst>
              <a:ext uri="{FF2B5EF4-FFF2-40B4-BE49-F238E27FC236}">
                <a16:creationId xmlns:a16="http://schemas.microsoft.com/office/drawing/2014/main" id="{0135A496-24C2-0692-9165-1DEA8DA9F643}"/>
              </a:ext>
            </a:extLst>
          </p:cNvPr>
          <p:cNvSpPr/>
          <p:nvPr/>
        </p:nvSpPr>
        <p:spPr>
          <a:xfrm>
            <a:off x="7619588" y="3048675"/>
            <a:ext cx="226115" cy="227157"/>
          </a:xfrm>
          <a:custGeom>
            <a:avLst/>
            <a:gdLst>
              <a:gd name="connsiteX0" fmla="*/ 201222 w 450163"/>
              <a:gd name="connsiteY0" fmla="*/ 1 h 458143"/>
              <a:gd name="connsiteX1" fmla="*/ 286980 w 450163"/>
              <a:gd name="connsiteY1" fmla="*/ 38318 h 458143"/>
              <a:gd name="connsiteX2" fmla="*/ 410757 w 450163"/>
              <a:gd name="connsiteY2" fmla="*/ 93710 h 458143"/>
              <a:gd name="connsiteX3" fmla="*/ 420492 w 450163"/>
              <a:gd name="connsiteY3" fmla="*/ 187419 h 458143"/>
              <a:gd name="connsiteX4" fmla="*/ 420492 w 450163"/>
              <a:gd name="connsiteY4" fmla="*/ 187573 h 458143"/>
              <a:gd name="connsiteX5" fmla="*/ 434552 w 450163"/>
              <a:gd name="connsiteY5" fmla="*/ 322858 h 458143"/>
              <a:gd name="connsiteX6" fmla="*/ 358683 w 450163"/>
              <a:gd name="connsiteY6" fmla="*/ 378244 h 458143"/>
              <a:gd name="connsiteX7" fmla="*/ 248971 w 450163"/>
              <a:gd name="connsiteY7" fmla="*/ 458143 h 458143"/>
              <a:gd name="connsiteX8" fmla="*/ 163367 w 450163"/>
              <a:gd name="connsiteY8" fmla="*/ 419667 h 458143"/>
              <a:gd name="connsiteX9" fmla="*/ 39442 w 450163"/>
              <a:gd name="connsiteY9" fmla="*/ 364127 h 458143"/>
              <a:gd name="connsiteX10" fmla="*/ 29707 w 450163"/>
              <a:gd name="connsiteY10" fmla="*/ 270572 h 458143"/>
              <a:gd name="connsiteX11" fmla="*/ 15488 w 450163"/>
              <a:gd name="connsiteY11" fmla="*/ 135287 h 458143"/>
              <a:gd name="connsiteX12" fmla="*/ 91511 w 450163"/>
              <a:gd name="connsiteY12" fmla="*/ 79900 h 458143"/>
              <a:gd name="connsiteX13" fmla="*/ 201222 w 450163"/>
              <a:gd name="connsiteY13" fmla="*/ 1 h 458143"/>
              <a:gd name="connsiteX14" fmla="*/ 201222 w 450163"/>
              <a:gd name="connsiteY14" fmla="*/ 29786 h 458143"/>
              <a:gd name="connsiteX15" fmla="*/ 115777 w 450163"/>
              <a:gd name="connsiteY15" fmla="*/ 115744 h 458143"/>
              <a:gd name="connsiteX16" fmla="*/ 115777 w 450163"/>
              <a:gd name="connsiteY16" fmla="*/ 217830 h 458143"/>
              <a:gd name="connsiteX17" fmla="*/ 154869 w 450163"/>
              <a:gd name="connsiteY17" fmla="*/ 240479 h 458143"/>
              <a:gd name="connsiteX18" fmla="*/ 154869 w 450163"/>
              <a:gd name="connsiteY18" fmla="*/ 116986 h 458143"/>
              <a:gd name="connsiteX19" fmla="*/ 162288 w 450163"/>
              <a:gd name="connsiteY19" fmla="*/ 103952 h 458143"/>
              <a:gd name="connsiteX20" fmla="*/ 253143 w 450163"/>
              <a:gd name="connsiteY20" fmla="*/ 51358 h 458143"/>
              <a:gd name="connsiteX21" fmla="*/ 255924 w 450163"/>
              <a:gd name="connsiteY21" fmla="*/ 49808 h 458143"/>
              <a:gd name="connsiteX22" fmla="*/ 201069 w 450163"/>
              <a:gd name="connsiteY22" fmla="*/ 29946 h 458143"/>
              <a:gd name="connsiteX23" fmla="*/ 201222 w 450163"/>
              <a:gd name="connsiteY23" fmla="*/ 29792 h 458143"/>
              <a:gd name="connsiteX24" fmla="*/ 201222 w 450163"/>
              <a:gd name="connsiteY24" fmla="*/ 29786 h 458143"/>
              <a:gd name="connsiteX25" fmla="*/ 310671 w 450163"/>
              <a:gd name="connsiteY25" fmla="*/ 65739 h 458143"/>
              <a:gd name="connsiteX26" fmla="*/ 268129 w 450163"/>
              <a:gd name="connsiteY26" fmla="*/ 77262 h 458143"/>
              <a:gd name="connsiteX27" fmla="*/ 180208 w 450163"/>
              <a:gd name="connsiteY27" fmla="*/ 128305 h 458143"/>
              <a:gd name="connsiteX28" fmla="*/ 180208 w 450163"/>
              <a:gd name="connsiteY28" fmla="*/ 173609 h 458143"/>
              <a:gd name="connsiteX29" fmla="*/ 286673 w 450163"/>
              <a:gd name="connsiteY29" fmla="*/ 111862 h 458143"/>
              <a:gd name="connsiteX30" fmla="*/ 301659 w 450163"/>
              <a:gd name="connsiteY30" fmla="*/ 111862 h 458143"/>
              <a:gd name="connsiteX31" fmla="*/ 392514 w 450163"/>
              <a:gd name="connsiteY31" fmla="*/ 164615 h 458143"/>
              <a:gd name="connsiteX32" fmla="*/ 395142 w 450163"/>
              <a:gd name="connsiteY32" fmla="*/ 166166 h 458143"/>
              <a:gd name="connsiteX33" fmla="*/ 384947 w 450163"/>
              <a:gd name="connsiteY33" fmla="*/ 108762 h 458143"/>
              <a:gd name="connsiteX34" fmla="*/ 310671 w 450163"/>
              <a:gd name="connsiteY34" fmla="*/ 65745 h 458143"/>
              <a:gd name="connsiteX35" fmla="*/ 310671 w 450163"/>
              <a:gd name="connsiteY35" fmla="*/ 65739 h 458143"/>
              <a:gd name="connsiteX36" fmla="*/ 289608 w 450163"/>
              <a:gd name="connsiteY36" fmla="*/ 139476 h 458143"/>
              <a:gd name="connsiteX37" fmla="*/ 250510 w 450163"/>
              <a:gd name="connsiteY37" fmla="*/ 162125 h 458143"/>
              <a:gd name="connsiteX38" fmla="*/ 356969 w 450163"/>
              <a:gd name="connsiteY38" fmla="*/ 223877 h 458143"/>
              <a:gd name="connsiteX39" fmla="*/ 364388 w 450163"/>
              <a:gd name="connsiteY39" fmla="*/ 236906 h 458143"/>
              <a:gd name="connsiteX40" fmla="*/ 364388 w 450163"/>
              <a:gd name="connsiteY40" fmla="*/ 345359 h 458143"/>
              <a:gd name="connsiteX41" fmla="*/ 408890 w 450163"/>
              <a:gd name="connsiteY41" fmla="*/ 307812 h 458143"/>
              <a:gd name="connsiteX42" fmla="*/ 408737 w 450163"/>
              <a:gd name="connsiteY42" fmla="*/ 307658 h 458143"/>
              <a:gd name="connsiteX43" fmla="*/ 377528 w 450163"/>
              <a:gd name="connsiteY43" fmla="*/ 190365 h 458143"/>
              <a:gd name="connsiteX44" fmla="*/ 289608 w 450163"/>
              <a:gd name="connsiteY44" fmla="*/ 139476 h 458143"/>
              <a:gd name="connsiteX45" fmla="*/ 225017 w 450163"/>
              <a:gd name="connsiteY45" fmla="*/ 176869 h 458143"/>
              <a:gd name="connsiteX46" fmla="*/ 180208 w 450163"/>
              <a:gd name="connsiteY46" fmla="*/ 202932 h 458143"/>
              <a:gd name="connsiteX47" fmla="*/ 180208 w 450163"/>
              <a:gd name="connsiteY47" fmla="*/ 254905 h 458143"/>
              <a:gd name="connsiteX48" fmla="*/ 225017 w 450163"/>
              <a:gd name="connsiteY48" fmla="*/ 280968 h 458143"/>
              <a:gd name="connsiteX49" fmla="*/ 269831 w 450163"/>
              <a:gd name="connsiteY49" fmla="*/ 254905 h 458143"/>
              <a:gd name="connsiteX50" fmla="*/ 269831 w 450163"/>
              <a:gd name="connsiteY50" fmla="*/ 202932 h 458143"/>
              <a:gd name="connsiteX51" fmla="*/ 225017 w 450163"/>
              <a:gd name="connsiteY51" fmla="*/ 176869 h 458143"/>
              <a:gd name="connsiteX52" fmla="*/ 295477 w 450163"/>
              <a:gd name="connsiteY52" fmla="*/ 217830 h 458143"/>
              <a:gd name="connsiteX53" fmla="*/ 295472 w 450163"/>
              <a:gd name="connsiteY53" fmla="*/ 341170 h 458143"/>
              <a:gd name="connsiteX54" fmla="*/ 288058 w 450163"/>
              <a:gd name="connsiteY54" fmla="*/ 354204 h 458143"/>
              <a:gd name="connsiteX55" fmla="*/ 197203 w 450163"/>
              <a:gd name="connsiteY55" fmla="*/ 406798 h 458143"/>
              <a:gd name="connsiteX56" fmla="*/ 194422 w 450163"/>
              <a:gd name="connsiteY56" fmla="*/ 408354 h 458143"/>
              <a:gd name="connsiteX57" fmla="*/ 249124 w 450163"/>
              <a:gd name="connsiteY57" fmla="*/ 428210 h 458143"/>
              <a:gd name="connsiteX58" fmla="*/ 249124 w 450163"/>
              <a:gd name="connsiteY58" fmla="*/ 428364 h 458143"/>
              <a:gd name="connsiteX59" fmla="*/ 334570 w 450163"/>
              <a:gd name="connsiteY59" fmla="*/ 342412 h 458143"/>
              <a:gd name="connsiteX60" fmla="*/ 334570 w 450163"/>
              <a:gd name="connsiteY60" fmla="*/ 240479 h 458143"/>
              <a:gd name="connsiteX61" fmla="*/ 295477 w 450163"/>
              <a:gd name="connsiteY61" fmla="*/ 217830 h 458143"/>
              <a:gd name="connsiteX62" fmla="*/ 85953 w 450163"/>
              <a:gd name="connsiteY62" fmla="*/ 112632 h 458143"/>
              <a:gd name="connsiteX63" fmla="*/ 41451 w 450163"/>
              <a:gd name="connsiteY63" fmla="*/ 150333 h 458143"/>
              <a:gd name="connsiteX64" fmla="*/ 72660 w 450163"/>
              <a:gd name="connsiteY64" fmla="*/ 267626 h 458143"/>
              <a:gd name="connsiteX65" fmla="*/ 160427 w 450163"/>
              <a:gd name="connsiteY65" fmla="*/ 318515 h 458143"/>
              <a:gd name="connsiteX66" fmla="*/ 199678 w 450163"/>
              <a:gd name="connsiteY66" fmla="*/ 295712 h 458143"/>
              <a:gd name="connsiteX67" fmla="*/ 93372 w 450163"/>
              <a:gd name="connsiteY67" fmla="*/ 234119 h 458143"/>
              <a:gd name="connsiteX68" fmla="*/ 85953 w 450163"/>
              <a:gd name="connsiteY68" fmla="*/ 221085 h 458143"/>
              <a:gd name="connsiteX69" fmla="*/ 85953 w 450163"/>
              <a:gd name="connsiteY69" fmla="*/ 112637 h 458143"/>
              <a:gd name="connsiteX70" fmla="*/ 85953 w 450163"/>
              <a:gd name="connsiteY70" fmla="*/ 112632 h 458143"/>
              <a:gd name="connsiteX71" fmla="*/ 269979 w 450163"/>
              <a:gd name="connsiteY71" fmla="*/ 284541 h 458143"/>
              <a:gd name="connsiteX72" fmla="*/ 163662 w 450163"/>
              <a:gd name="connsiteY72" fmla="*/ 346288 h 458143"/>
              <a:gd name="connsiteX73" fmla="*/ 148677 w 450163"/>
              <a:gd name="connsiteY73" fmla="*/ 346288 h 458143"/>
              <a:gd name="connsiteX74" fmla="*/ 57822 w 450163"/>
              <a:gd name="connsiteY74" fmla="*/ 293535 h 458143"/>
              <a:gd name="connsiteX75" fmla="*/ 55194 w 450163"/>
              <a:gd name="connsiteY75" fmla="*/ 291985 h 458143"/>
              <a:gd name="connsiteX76" fmla="*/ 65394 w 450163"/>
              <a:gd name="connsiteY76" fmla="*/ 349388 h 458143"/>
              <a:gd name="connsiteX77" fmla="*/ 65241 w 450163"/>
              <a:gd name="connsiteY77" fmla="*/ 349388 h 458143"/>
              <a:gd name="connsiteX78" fmla="*/ 182059 w 450163"/>
              <a:gd name="connsiteY78" fmla="*/ 380729 h 458143"/>
              <a:gd name="connsiteX79" fmla="*/ 269979 w 450163"/>
              <a:gd name="connsiteY79" fmla="*/ 329840 h 458143"/>
              <a:gd name="connsiteX80" fmla="*/ 269979 w 450163"/>
              <a:gd name="connsiteY80" fmla="*/ 284541 h 45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50163" h="458143">
                <a:moveTo>
                  <a:pt x="201222" y="1"/>
                </a:moveTo>
                <a:cubicBezTo>
                  <a:pt x="233956" y="-156"/>
                  <a:pt x="265184" y="13797"/>
                  <a:pt x="286980" y="38318"/>
                </a:cubicBezTo>
                <a:cubicBezTo>
                  <a:pt x="335807" y="27923"/>
                  <a:pt x="385872" y="50270"/>
                  <a:pt x="410757" y="93710"/>
                </a:cubicBezTo>
                <a:cubicBezTo>
                  <a:pt x="427291" y="122081"/>
                  <a:pt x="430839" y="156232"/>
                  <a:pt x="420492" y="187419"/>
                </a:cubicBezTo>
                <a:lnTo>
                  <a:pt x="420492" y="187573"/>
                </a:lnTo>
                <a:cubicBezTo>
                  <a:pt x="454022" y="224806"/>
                  <a:pt x="459738" y="279418"/>
                  <a:pt x="434552" y="322858"/>
                </a:cubicBezTo>
                <a:cubicBezTo>
                  <a:pt x="418482" y="351400"/>
                  <a:pt x="390822" y="371570"/>
                  <a:pt x="358683" y="378244"/>
                </a:cubicBezTo>
                <a:cubicBezTo>
                  <a:pt x="343226" y="425874"/>
                  <a:pt x="298883" y="458143"/>
                  <a:pt x="248971" y="458143"/>
                </a:cubicBezTo>
                <a:cubicBezTo>
                  <a:pt x="216254" y="458273"/>
                  <a:pt x="185064" y="444254"/>
                  <a:pt x="163367" y="419667"/>
                </a:cubicBezTo>
                <a:cubicBezTo>
                  <a:pt x="114380" y="430063"/>
                  <a:pt x="64321" y="407721"/>
                  <a:pt x="39442" y="364127"/>
                </a:cubicBezTo>
                <a:cubicBezTo>
                  <a:pt x="22907" y="335887"/>
                  <a:pt x="19353" y="301759"/>
                  <a:pt x="29707" y="270572"/>
                </a:cubicBezTo>
                <a:cubicBezTo>
                  <a:pt x="-3829" y="233338"/>
                  <a:pt x="-9545" y="178727"/>
                  <a:pt x="15488" y="135287"/>
                </a:cubicBezTo>
                <a:cubicBezTo>
                  <a:pt x="31729" y="106718"/>
                  <a:pt x="59423" y="86542"/>
                  <a:pt x="91511" y="79900"/>
                </a:cubicBezTo>
                <a:cubicBezTo>
                  <a:pt x="106967" y="32271"/>
                  <a:pt x="151310" y="1"/>
                  <a:pt x="201222" y="1"/>
                </a:cubicBezTo>
                <a:close/>
                <a:moveTo>
                  <a:pt x="201222" y="29786"/>
                </a:moveTo>
                <a:cubicBezTo>
                  <a:pt x="153998" y="29859"/>
                  <a:pt x="115758" y="68327"/>
                  <a:pt x="115777" y="115744"/>
                </a:cubicBezTo>
                <a:lnTo>
                  <a:pt x="115777" y="217830"/>
                </a:lnTo>
                <a:lnTo>
                  <a:pt x="154869" y="240479"/>
                </a:lnTo>
                <a:lnTo>
                  <a:pt x="154869" y="116986"/>
                </a:lnTo>
                <a:cubicBezTo>
                  <a:pt x="154869" y="111555"/>
                  <a:pt x="157651" y="106590"/>
                  <a:pt x="162288" y="103952"/>
                </a:cubicBezTo>
                <a:lnTo>
                  <a:pt x="253143" y="51358"/>
                </a:lnTo>
                <a:cubicBezTo>
                  <a:pt x="254068" y="50891"/>
                  <a:pt x="255306" y="50116"/>
                  <a:pt x="255924" y="49808"/>
                </a:cubicBezTo>
                <a:cubicBezTo>
                  <a:pt x="240474" y="36927"/>
                  <a:pt x="221157" y="29946"/>
                  <a:pt x="201069" y="29946"/>
                </a:cubicBezTo>
                <a:lnTo>
                  <a:pt x="201222" y="29792"/>
                </a:lnTo>
                <a:lnTo>
                  <a:pt x="201222" y="29786"/>
                </a:lnTo>
                <a:close/>
                <a:moveTo>
                  <a:pt x="310671" y="65739"/>
                </a:moveTo>
                <a:cubicBezTo>
                  <a:pt x="295728" y="65763"/>
                  <a:pt x="281056" y="69737"/>
                  <a:pt x="268129" y="77262"/>
                </a:cubicBezTo>
                <a:lnTo>
                  <a:pt x="180208" y="128305"/>
                </a:lnTo>
                <a:lnTo>
                  <a:pt x="180208" y="173609"/>
                </a:lnTo>
                <a:lnTo>
                  <a:pt x="286673" y="111862"/>
                </a:lnTo>
                <a:cubicBezTo>
                  <a:pt x="291322" y="109223"/>
                  <a:pt x="297010" y="109223"/>
                  <a:pt x="301659" y="111862"/>
                </a:cubicBezTo>
                <a:lnTo>
                  <a:pt x="392514" y="164615"/>
                </a:lnTo>
                <a:cubicBezTo>
                  <a:pt x="393291" y="165083"/>
                  <a:pt x="394523" y="165698"/>
                  <a:pt x="395142" y="166166"/>
                </a:cubicBezTo>
                <a:cubicBezTo>
                  <a:pt x="398542" y="146463"/>
                  <a:pt x="394835" y="126139"/>
                  <a:pt x="384947" y="108762"/>
                </a:cubicBezTo>
                <a:cubicBezTo>
                  <a:pt x="369653" y="82096"/>
                  <a:pt x="341317" y="65685"/>
                  <a:pt x="310671" y="65745"/>
                </a:cubicBezTo>
                <a:lnTo>
                  <a:pt x="310671" y="65739"/>
                </a:lnTo>
                <a:close/>
                <a:moveTo>
                  <a:pt x="289608" y="139476"/>
                </a:moveTo>
                <a:lnTo>
                  <a:pt x="250510" y="162125"/>
                </a:lnTo>
                <a:lnTo>
                  <a:pt x="356969" y="223877"/>
                </a:lnTo>
                <a:cubicBezTo>
                  <a:pt x="361606" y="226511"/>
                  <a:pt x="364388" y="231475"/>
                  <a:pt x="364388" y="236906"/>
                </a:cubicBezTo>
                <a:lnTo>
                  <a:pt x="364388" y="345359"/>
                </a:lnTo>
                <a:cubicBezTo>
                  <a:pt x="383085" y="338531"/>
                  <a:pt x="398848" y="325189"/>
                  <a:pt x="408890" y="307812"/>
                </a:cubicBezTo>
                <a:lnTo>
                  <a:pt x="408737" y="307658"/>
                </a:lnTo>
                <a:cubicBezTo>
                  <a:pt x="432378" y="266543"/>
                  <a:pt x="418477" y="214103"/>
                  <a:pt x="377528" y="190365"/>
                </a:cubicBezTo>
                <a:lnTo>
                  <a:pt x="289608" y="139476"/>
                </a:lnTo>
                <a:close/>
                <a:moveTo>
                  <a:pt x="225017" y="176869"/>
                </a:moveTo>
                <a:lnTo>
                  <a:pt x="180208" y="202932"/>
                </a:lnTo>
                <a:lnTo>
                  <a:pt x="180208" y="254905"/>
                </a:lnTo>
                <a:lnTo>
                  <a:pt x="225017" y="280968"/>
                </a:lnTo>
                <a:lnTo>
                  <a:pt x="269831" y="254905"/>
                </a:lnTo>
                <a:lnTo>
                  <a:pt x="269831" y="202932"/>
                </a:lnTo>
                <a:lnTo>
                  <a:pt x="225017" y="176869"/>
                </a:lnTo>
                <a:close/>
                <a:moveTo>
                  <a:pt x="295477" y="217830"/>
                </a:moveTo>
                <a:lnTo>
                  <a:pt x="295472" y="341170"/>
                </a:lnTo>
                <a:cubicBezTo>
                  <a:pt x="295630" y="346601"/>
                  <a:pt x="292696" y="351565"/>
                  <a:pt x="288058" y="354204"/>
                </a:cubicBezTo>
                <a:lnTo>
                  <a:pt x="197203" y="406798"/>
                </a:lnTo>
                <a:cubicBezTo>
                  <a:pt x="196431" y="407265"/>
                  <a:pt x="195041" y="408046"/>
                  <a:pt x="194422" y="408354"/>
                </a:cubicBezTo>
                <a:cubicBezTo>
                  <a:pt x="209720" y="421228"/>
                  <a:pt x="229189" y="428210"/>
                  <a:pt x="249124" y="428210"/>
                </a:cubicBezTo>
                <a:lnTo>
                  <a:pt x="249124" y="428364"/>
                </a:lnTo>
                <a:cubicBezTo>
                  <a:pt x="296249" y="428364"/>
                  <a:pt x="334570" y="389888"/>
                  <a:pt x="334570" y="342412"/>
                </a:cubicBezTo>
                <a:lnTo>
                  <a:pt x="334570" y="240479"/>
                </a:lnTo>
                <a:lnTo>
                  <a:pt x="295477" y="217830"/>
                </a:lnTo>
                <a:close/>
                <a:moveTo>
                  <a:pt x="85953" y="112632"/>
                </a:moveTo>
                <a:cubicBezTo>
                  <a:pt x="67191" y="119598"/>
                  <a:pt x="51447" y="132936"/>
                  <a:pt x="41451" y="150333"/>
                </a:cubicBezTo>
                <a:cubicBezTo>
                  <a:pt x="17856" y="191382"/>
                  <a:pt x="31820" y="243861"/>
                  <a:pt x="72660" y="267626"/>
                </a:cubicBezTo>
                <a:lnTo>
                  <a:pt x="160427" y="318515"/>
                </a:lnTo>
                <a:lnTo>
                  <a:pt x="199678" y="295712"/>
                </a:lnTo>
                <a:lnTo>
                  <a:pt x="93372" y="234119"/>
                </a:lnTo>
                <a:cubicBezTo>
                  <a:pt x="88735" y="231326"/>
                  <a:pt x="85953" y="226516"/>
                  <a:pt x="85953" y="221085"/>
                </a:cubicBezTo>
                <a:lnTo>
                  <a:pt x="85953" y="112637"/>
                </a:lnTo>
                <a:lnTo>
                  <a:pt x="85953" y="112632"/>
                </a:lnTo>
                <a:close/>
                <a:moveTo>
                  <a:pt x="269979" y="284541"/>
                </a:moveTo>
                <a:lnTo>
                  <a:pt x="163662" y="346288"/>
                </a:lnTo>
                <a:cubicBezTo>
                  <a:pt x="159013" y="348928"/>
                  <a:pt x="153326" y="348928"/>
                  <a:pt x="148677" y="346288"/>
                </a:cubicBezTo>
                <a:lnTo>
                  <a:pt x="57822" y="293535"/>
                </a:lnTo>
                <a:cubicBezTo>
                  <a:pt x="57050" y="293068"/>
                  <a:pt x="55812" y="292452"/>
                  <a:pt x="55194" y="291985"/>
                </a:cubicBezTo>
                <a:cubicBezTo>
                  <a:pt x="51794" y="311687"/>
                  <a:pt x="55353" y="332165"/>
                  <a:pt x="65394" y="349388"/>
                </a:cubicBezTo>
                <a:lnTo>
                  <a:pt x="65241" y="349388"/>
                </a:lnTo>
                <a:cubicBezTo>
                  <a:pt x="88882" y="390350"/>
                  <a:pt x="141110" y="404313"/>
                  <a:pt x="182059" y="380729"/>
                </a:cubicBezTo>
                <a:lnTo>
                  <a:pt x="269979" y="329840"/>
                </a:lnTo>
                <a:lnTo>
                  <a:pt x="269979" y="284541"/>
                </a:lnTo>
                <a:close/>
              </a:path>
            </a:pathLst>
          </a:custGeom>
          <a:solidFill>
            <a:schemeClr val="tx1"/>
          </a:solidFill>
          <a:ln w="146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Title 4">
            <a:extLst>
              <a:ext uri="{FF2B5EF4-FFF2-40B4-BE49-F238E27FC236}">
                <a16:creationId xmlns:a16="http://schemas.microsoft.com/office/drawing/2014/main" id="{7038E39A-AE4E-2D6A-EB9D-AC336995BFDB}"/>
              </a:ext>
            </a:extLst>
          </p:cNvPr>
          <p:cNvSpPr txBox="1">
            <a:spLocks/>
          </p:cNvSpPr>
          <p:nvPr/>
        </p:nvSpPr>
        <p:spPr>
          <a:xfrm>
            <a:off x="652705" y="1183729"/>
            <a:ext cx="2637443" cy="276999"/>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800">
                <a:gradFill flip="none" rotWithShape="1">
                  <a:gsLst>
                    <a:gs pos="0">
                      <a:srgbClr val="8DC8E8"/>
                    </a:gs>
                    <a:gs pos="60000">
                      <a:schemeClr val="accent6">
                        <a:lumMod val="60000"/>
                        <a:lumOff val="40000"/>
                      </a:schemeClr>
                    </a:gs>
                  </a:gsLst>
                  <a:path path="circle">
                    <a:fillToRect t="100000" r="100000"/>
                  </a:path>
                  <a:tileRect l="-100000" b="-100000"/>
                </a:gradFill>
              </a:rPr>
              <a:t>Reference Architecture</a:t>
            </a:r>
          </a:p>
        </p:txBody>
      </p:sp>
      <p:sp>
        <p:nvSpPr>
          <p:cNvPr id="19" name="Title 4">
            <a:extLst>
              <a:ext uri="{FF2B5EF4-FFF2-40B4-BE49-F238E27FC236}">
                <a16:creationId xmlns:a16="http://schemas.microsoft.com/office/drawing/2014/main" id="{6B83E039-3982-0924-2D6A-D78B1A1B0D5B}"/>
              </a:ext>
            </a:extLst>
          </p:cNvPr>
          <p:cNvSpPr txBox="1">
            <a:spLocks/>
          </p:cNvSpPr>
          <p:nvPr/>
        </p:nvSpPr>
        <p:spPr>
          <a:xfrm>
            <a:off x="4104214" y="4701906"/>
            <a:ext cx="924407" cy="161583"/>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050">
                <a:gradFill flip="none" rotWithShape="1">
                  <a:gsLst>
                    <a:gs pos="0">
                      <a:srgbClr val="8DC8E8"/>
                    </a:gs>
                    <a:gs pos="60000">
                      <a:schemeClr val="accent6">
                        <a:lumMod val="60000"/>
                        <a:lumOff val="40000"/>
                      </a:schemeClr>
                    </a:gs>
                  </a:gsLst>
                  <a:path path="circle">
                    <a:fillToRect t="100000" r="100000"/>
                  </a:path>
                  <a:tileRect l="-100000" b="-100000"/>
                </a:gradFill>
              </a:rPr>
              <a:t>AI Foundation</a:t>
            </a:r>
          </a:p>
        </p:txBody>
      </p:sp>
      <p:pic>
        <p:nvPicPr>
          <p:cNvPr id="26" name="Picture 2" descr="an arrow pointing to the left on a white background in black and white ...">
            <a:extLst>
              <a:ext uri="{FF2B5EF4-FFF2-40B4-BE49-F238E27FC236}">
                <a16:creationId xmlns:a16="http://schemas.microsoft.com/office/drawing/2014/main" id="{6CFDBD09-2957-7122-88D4-71B897D9D5E0}"/>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897496" y="2878630"/>
            <a:ext cx="366199" cy="2486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an arrow pointing to the left on a white background in black and white ...">
            <a:extLst>
              <a:ext uri="{FF2B5EF4-FFF2-40B4-BE49-F238E27FC236}">
                <a16:creationId xmlns:a16="http://schemas.microsoft.com/office/drawing/2014/main" id="{1D1BAAA2-DD5A-BAE5-894B-0195BAE61B64}"/>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72572" y="3117732"/>
            <a:ext cx="298265" cy="2486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an arrow pointing to the left on a white background in black and white ...">
            <a:extLst>
              <a:ext uri="{FF2B5EF4-FFF2-40B4-BE49-F238E27FC236}">
                <a16:creationId xmlns:a16="http://schemas.microsoft.com/office/drawing/2014/main" id="{02258DA1-4E3E-9A0C-EE1E-73B81A2AAD6B}"/>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302978" y="2087031"/>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an arrow pointing to the left on a white background in black and white ...">
            <a:extLst>
              <a:ext uri="{FF2B5EF4-FFF2-40B4-BE49-F238E27FC236}">
                <a16:creationId xmlns:a16="http://schemas.microsoft.com/office/drawing/2014/main" id="{4F05EF18-AF19-0BC5-A932-49DF5573854F}"/>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8382801" flipH="1">
            <a:off x="6756584" y="2545263"/>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an arrow pointing to the left on a white background in black and white ...">
            <a:extLst>
              <a:ext uri="{FF2B5EF4-FFF2-40B4-BE49-F238E27FC236}">
                <a16:creationId xmlns:a16="http://schemas.microsoft.com/office/drawing/2014/main" id="{62B58AE4-3087-C3A9-7BAC-5E9CDB9D6FB0}"/>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681701" flipH="1">
            <a:off x="6749936" y="3573143"/>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n arrow pointing to the left on a white background in black and white ...">
            <a:extLst>
              <a:ext uri="{FF2B5EF4-FFF2-40B4-BE49-F238E27FC236}">
                <a16:creationId xmlns:a16="http://schemas.microsoft.com/office/drawing/2014/main" id="{69463795-2F2A-DA40-0D2E-0C348BB0800F}"/>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758722" y="3059768"/>
            <a:ext cx="392939" cy="2486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an arrow pointing to the left on a white background in black and white ...">
            <a:extLst>
              <a:ext uri="{FF2B5EF4-FFF2-40B4-BE49-F238E27FC236}">
                <a16:creationId xmlns:a16="http://schemas.microsoft.com/office/drawing/2014/main" id="{587CA5AF-94AB-E9DE-49B1-292906238C89}"/>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749196" y="3126443"/>
            <a:ext cx="392939" cy="2486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an arrow pointing to the left on a white background in black and white ...">
            <a:extLst>
              <a:ext uri="{FF2B5EF4-FFF2-40B4-BE49-F238E27FC236}">
                <a16:creationId xmlns:a16="http://schemas.microsoft.com/office/drawing/2014/main" id="{DBCD621C-04C3-FB2E-453B-78B172922D3D}"/>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flipH="1">
            <a:off x="8945501" y="2630173"/>
            <a:ext cx="505511" cy="30090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n arrow pointing to the left on a white background in black and white ...">
            <a:extLst>
              <a:ext uri="{FF2B5EF4-FFF2-40B4-BE49-F238E27FC236}">
                <a16:creationId xmlns:a16="http://schemas.microsoft.com/office/drawing/2014/main" id="{40F351EE-5501-68A2-BB30-19F55B910348}"/>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155103" y="2889033"/>
            <a:ext cx="366199" cy="248679"/>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E6841156-084B-2978-06E1-F1605CF42558}"/>
              </a:ext>
            </a:extLst>
          </p:cNvPr>
          <p:cNvGrpSpPr/>
          <p:nvPr/>
        </p:nvGrpSpPr>
        <p:grpSpPr>
          <a:xfrm>
            <a:off x="1377802" y="2813788"/>
            <a:ext cx="560021" cy="226146"/>
            <a:chOff x="2024064" y="2747587"/>
            <a:chExt cx="539008" cy="252648"/>
          </a:xfrm>
        </p:grpSpPr>
        <p:sp>
          <p:nvSpPr>
            <p:cNvPr id="43" name="ChatBot_F08B" title="Icon of a robotic chat bubble with a smiley face">
              <a:extLst>
                <a:ext uri="{FF2B5EF4-FFF2-40B4-BE49-F238E27FC236}">
                  <a16:creationId xmlns:a16="http://schemas.microsoft.com/office/drawing/2014/main" id="{47E5D208-2EBA-491A-9BEC-09F18424DBCF}"/>
                </a:ext>
              </a:extLst>
            </p:cNvPr>
            <p:cNvSpPr>
              <a:spLocks noChangeAspect="1" noEditPoints="1"/>
            </p:cNvSpPr>
            <p:nvPr/>
          </p:nvSpPr>
          <p:spPr bwMode="auto">
            <a:xfrm>
              <a:off x="2367469" y="2747587"/>
              <a:ext cx="195603" cy="25264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44" name="Group 43">
              <a:extLst>
                <a:ext uri="{FF2B5EF4-FFF2-40B4-BE49-F238E27FC236}">
                  <a16:creationId xmlns:a16="http://schemas.microsoft.com/office/drawing/2014/main" id="{332849E5-D8E5-D9A8-9C3C-3368D7B38A11}"/>
                </a:ext>
              </a:extLst>
            </p:cNvPr>
            <p:cNvGrpSpPr/>
            <p:nvPr/>
          </p:nvGrpSpPr>
          <p:grpSpPr>
            <a:xfrm>
              <a:off x="2024064" y="2790474"/>
              <a:ext cx="279574" cy="187434"/>
              <a:chOff x="1119497" y="2800350"/>
              <a:chExt cx="190500" cy="166688"/>
            </a:xfrm>
          </p:grpSpPr>
          <p:cxnSp>
            <p:nvCxnSpPr>
              <p:cNvPr id="54" name="Straight Connector 53">
                <a:extLst>
                  <a:ext uri="{FF2B5EF4-FFF2-40B4-BE49-F238E27FC236}">
                    <a16:creationId xmlns:a16="http://schemas.microsoft.com/office/drawing/2014/main" id="{0724EB1E-690D-3472-007D-EB1206D93FA1}"/>
                  </a:ext>
                </a:extLst>
              </p:cNvPr>
              <p:cNvCxnSpPr>
                <a:cxnSpLocks/>
              </p:cNvCxnSpPr>
              <p:nvPr/>
            </p:nvCxnSpPr>
            <p:spPr>
              <a:xfrm>
                <a:off x="1119497"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8F643CF-7EDE-21DD-8A41-2194872A98F8}"/>
                  </a:ext>
                </a:extLst>
              </p:cNvPr>
              <p:cNvCxnSpPr>
                <a:cxnSpLocks/>
              </p:cNvCxnSpPr>
              <p:nvPr/>
            </p:nvCxnSpPr>
            <p:spPr>
              <a:xfrm>
                <a:off x="1143309" y="2844403"/>
                <a:ext cx="0" cy="78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D251899-C7B0-12D6-B47F-61E67AE3D064}"/>
                  </a:ext>
                </a:extLst>
              </p:cNvPr>
              <p:cNvCxnSpPr>
                <a:cxnSpLocks/>
              </p:cNvCxnSpPr>
              <p:nvPr/>
            </p:nvCxnSpPr>
            <p:spPr>
              <a:xfrm>
                <a:off x="1167121" y="2817019"/>
                <a:ext cx="0" cy="1333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3DDE38E-3758-9FC9-4F8B-79CF0926F782}"/>
                  </a:ext>
                </a:extLst>
              </p:cNvPr>
              <p:cNvCxnSpPr>
                <a:cxnSpLocks/>
              </p:cNvCxnSpPr>
              <p:nvPr/>
            </p:nvCxnSpPr>
            <p:spPr>
              <a:xfrm>
                <a:off x="1190933" y="2800350"/>
                <a:ext cx="0" cy="1666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7AEF95-CC6C-BFC2-E052-F8B09053B560}"/>
                  </a:ext>
                </a:extLst>
              </p:cNvPr>
              <p:cNvCxnSpPr>
                <a:cxnSpLocks/>
              </p:cNvCxnSpPr>
              <p:nvPr/>
            </p:nvCxnSpPr>
            <p:spPr>
              <a:xfrm>
                <a:off x="1214745" y="2840236"/>
                <a:ext cx="0" cy="869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9E34998-5149-EAC7-CDB2-29F8CDE91AA9}"/>
                  </a:ext>
                </a:extLst>
              </p:cNvPr>
              <p:cNvCxnSpPr>
                <a:cxnSpLocks/>
              </p:cNvCxnSpPr>
              <p:nvPr/>
            </p:nvCxnSpPr>
            <p:spPr>
              <a:xfrm>
                <a:off x="1238557" y="2856145"/>
                <a:ext cx="0" cy="5509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E7D210-7B79-6A0B-7D2B-006E102885CB}"/>
                  </a:ext>
                </a:extLst>
              </p:cNvPr>
              <p:cNvCxnSpPr>
                <a:cxnSpLocks/>
              </p:cNvCxnSpPr>
              <p:nvPr/>
            </p:nvCxnSpPr>
            <p:spPr>
              <a:xfrm>
                <a:off x="1262369" y="2869407"/>
                <a:ext cx="0" cy="285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0812301-FB09-960C-980B-0424F11261F4}"/>
                  </a:ext>
                </a:extLst>
              </p:cNvPr>
              <p:cNvCxnSpPr>
                <a:cxnSpLocks/>
              </p:cNvCxnSpPr>
              <p:nvPr/>
            </p:nvCxnSpPr>
            <p:spPr>
              <a:xfrm>
                <a:off x="1286181"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3B2CF4-CA45-1419-E67F-ACB87E3748CB}"/>
                  </a:ext>
                </a:extLst>
              </p:cNvPr>
              <p:cNvCxnSpPr>
                <a:cxnSpLocks/>
              </p:cNvCxnSpPr>
              <p:nvPr/>
            </p:nvCxnSpPr>
            <p:spPr>
              <a:xfrm>
                <a:off x="1309997" y="2870432"/>
                <a:ext cx="0" cy="2652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76" name="Picture 75">
            <a:extLst>
              <a:ext uri="{FF2B5EF4-FFF2-40B4-BE49-F238E27FC236}">
                <a16:creationId xmlns:a16="http://schemas.microsoft.com/office/drawing/2014/main" id="{450E0194-A69F-86D3-25B3-5EAFDB63A40B}"/>
              </a:ext>
            </a:extLst>
          </p:cNvPr>
          <p:cNvPicPr>
            <a:picLocks noChangeAspect="1"/>
          </p:cNvPicPr>
          <p:nvPr/>
        </p:nvPicPr>
        <p:blipFill>
          <a:blip r:embed="rId18">
            <a:grayscl/>
          </a:blip>
          <a:stretch>
            <a:fillRect/>
          </a:stretch>
        </p:blipFill>
        <p:spPr>
          <a:xfrm>
            <a:off x="1071290" y="2808225"/>
            <a:ext cx="198460" cy="237273"/>
          </a:xfrm>
          <a:prstGeom prst="rect">
            <a:avLst/>
          </a:prstGeom>
        </p:spPr>
      </p:pic>
      <p:sp>
        <p:nvSpPr>
          <p:cNvPr id="81" name="Text Placeholder 2">
            <a:extLst>
              <a:ext uri="{FF2B5EF4-FFF2-40B4-BE49-F238E27FC236}">
                <a16:creationId xmlns:a16="http://schemas.microsoft.com/office/drawing/2014/main" id="{4BC0D077-3BB3-B1F6-B4C7-AD415254DF18}"/>
              </a:ext>
            </a:extLst>
          </p:cNvPr>
          <p:cNvSpPr>
            <a:spLocks noGrp="1"/>
          </p:cNvSpPr>
          <p:nvPr/>
        </p:nvSpPr>
        <p:spPr>
          <a:xfrm>
            <a:off x="2561210" y="5383721"/>
            <a:ext cx="8996363" cy="738664"/>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600">
                <a:solidFill>
                  <a:schemeClr val="tx1"/>
                </a:solidFill>
              </a:rPr>
              <a:t>AI can significantly enhance document intelligence by automating the extraction (incl. transcribing), aggregation, and summarization of data from various document types, such as webpages, contact center logs, research papers, internal documents, recordings, and security filings.</a:t>
            </a:r>
          </a:p>
        </p:txBody>
      </p:sp>
      <p:sp>
        <p:nvSpPr>
          <p:cNvPr id="82" name="Title 1">
            <a:extLst>
              <a:ext uri="{FF2B5EF4-FFF2-40B4-BE49-F238E27FC236}">
                <a16:creationId xmlns:a16="http://schemas.microsoft.com/office/drawing/2014/main" id="{3C305CF8-4F79-0444-4EA0-F11FCD6F43DD}"/>
              </a:ext>
            </a:extLst>
          </p:cNvPr>
          <p:cNvSpPr>
            <a:spLocks noGrp="1"/>
          </p:cNvSpPr>
          <p:nvPr/>
        </p:nvSpPr>
        <p:spPr>
          <a:xfrm>
            <a:off x="481255" y="5390098"/>
            <a:ext cx="1751618" cy="738664"/>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Enterprise Search and Knowledge Mining</a:t>
            </a:r>
          </a:p>
        </p:txBody>
      </p:sp>
      <p:cxnSp>
        <p:nvCxnSpPr>
          <p:cNvPr id="83" name="Straight Connector 82">
            <a:extLst>
              <a:ext uri="{FF2B5EF4-FFF2-40B4-BE49-F238E27FC236}">
                <a16:creationId xmlns:a16="http://schemas.microsoft.com/office/drawing/2014/main" id="{37E70FCC-AED3-89AA-E4F1-6DADB67DE0E3}"/>
              </a:ext>
            </a:extLst>
          </p:cNvPr>
          <p:cNvCxnSpPr>
            <a:cxnSpLocks/>
          </p:cNvCxnSpPr>
          <p:nvPr/>
        </p:nvCxnSpPr>
        <p:spPr>
          <a:xfrm>
            <a:off x="2387313" y="5380370"/>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852734D9-7E4B-3E73-581A-10D96BA59687}"/>
              </a:ext>
              <a:ext uri="{C183D7F6-B498-43B3-948B-1728B52AA6E4}">
                <adec:decorative xmlns:adec="http://schemas.microsoft.com/office/drawing/2017/decorative" val="1"/>
              </a:ext>
            </a:extLst>
          </p:cNvPr>
          <p:cNvSpPr txBox="1"/>
          <p:nvPr/>
        </p:nvSpPr>
        <p:spPr>
          <a:xfrm>
            <a:off x="784108" y="6403276"/>
            <a:ext cx="10773463" cy="271356"/>
          </a:xfrm>
          <a:prstGeom prst="roundRect">
            <a:avLst>
              <a:gd name="adj" fmla="val 50000"/>
            </a:avLst>
          </a:prstGeom>
          <a:solidFill>
            <a:schemeClr val="accent3">
              <a:lumMod val="20000"/>
              <a:lumOff val="80000"/>
            </a:schemeClr>
          </a:solidFill>
          <a:ln>
            <a:noFill/>
          </a:ln>
          <a:effectLst/>
        </p:spPr>
        <p:txBody>
          <a:bodyPr wrap="square" lIns="91440" tIns="91440" rIns="91440" bIns="91440" rtlCol="0" anchor="ctr" anchorCtr="0">
            <a:noAutofit/>
          </a:bodyPr>
          <a:lstStyle>
            <a:defPPr>
              <a:defRPr lang="en-US"/>
            </a:defPPr>
            <a:lvl1pPr algn="ctr" defTabSz="932472" fontAlgn="base">
              <a:spcBef>
                <a:spcPct val="0"/>
              </a:spcBef>
              <a:spcAft>
                <a:spcPct val="0"/>
              </a:spcAft>
              <a:defRPr sz="1100" b="1" i="0">
                <a:solidFill>
                  <a:srgbClr val="49C5B1"/>
                </a:solidFill>
                <a:effectLst/>
                <a:latin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Conversational Knowledge Mining Solution Accelerator - </a:t>
            </a:r>
            <a:r>
              <a:rPr lang="en-US">
                <a:hlinkClick r:id="rId19">
                  <a:extLst>
                    <a:ext uri="{A12FA001-AC4F-418D-AE19-62706E023703}">
                      <ahyp:hlinkClr xmlns:ahyp="http://schemas.microsoft.com/office/drawing/2018/hyperlinkcolor" val="tx"/>
                    </a:ext>
                  </a:extLst>
                </a:hlinkClick>
              </a:rPr>
              <a:t>https://github.com/microsoft/Customer-Service-Conversational-Insights-with-Azure-OpenAI-Services</a:t>
            </a:r>
            <a:r>
              <a:rPr lang="en-US"/>
              <a:t> </a:t>
            </a:r>
          </a:p>
        </p:txBody>
      </p:sp>
      <p:sp>
        <p:nvSpPr>
          <p:cNvPr id="85" name="TextBox 84">
            <a:extLst>
              <a:ext uri="{FF2B5EF4-FFF2-40B4-BE49-F238E27FC236}">
                <a16:creationId xmlns:a16="http://schemas.microsoft.com/office/drawing/2014/main" id="{A278EEAB-1BAB-CAC9-FB8A-C7FC2B1D5438}"/>
              </a:ext>
            </a:extLst>
          </p:cNvPr>
          <p:cNvSpPr txBox="1"/>
          <p:nvPr/>
        </p:nvSpPr>
        <p:spPr>
          <a:xfrm>
            <a:off x="7216822" y="3565530"/>
            <a:ext cx="1022684" cy="123111"/>
          </a:xfrm>
          <a:prstGeom prst="rect">
            <a:avLst/>
          </a:prstGeom>
          <a:noFill/>
        </p:spPr>
        <p:txBody>
          <a:bodyPr wrap="square" lIns="0" tIns="0" rIns="0" bIns="0" rtlCol="0">
            <a:spAutoFit/>
          </a:bodyPr>
          <a:lstStyle/>
          <a:p>
            <a:pPr algn="ctr"/>
            <a:r>
              <a:rPr lang="en-HK" sz="800"/>
              <a:t>GenAI Models</a:t>
            </a:r>
            <a:endParaRPr lang="en-US" sz="800"/>
          </a:p>
        </p:txBody>
      </p:sp>
      <p:sp>
        <p:nvSpPr>
          <p:cNvPr id="86" name="TextBox 85">
            <a:extLst>
              <a:ext uri="{FF2B5EF4-FFF2-40B4-BE49-F238E27FC236}">
                <a16:creationId xmlns:a16="http://schemas.microsoft.com/office/drawing/2014/main" id="{F314CED6-5B04-2D17-14F7-27194440DA50}"/>
              </a:ext>
            </a:extLst>
          </p:cNvPr>
          <p:cNvSpPr txBox="1"/>
          <p:nvPr/>
        </p:nvSpPr>
        <p:spPr>
          <a:xfrm>
            <a:off x="7197772" y="4403379"/>
            <a:ext cx="1022684" cy="246221"/>
          </a:xfrm>
          <a:prstGeom prst="rect">
            <a:avLst/>
          </a:prstGeom>
          <a:noFill/>
        </p:spPr>
        <p:txBody>
          <a:bodyPr wrap="square" lIns="0" tIns="0" rIns="0" bIns="0" rtlCol="0">
            <a:spAutoFit/>
          </a:bodyPr>
          <a:lstStyle/>
          <a:p>
            <a:pPr algn="ctr"/>
            <a:r>
              <a:rPr lang="en-US" sz="800"/>
              <a:t>Non-GenAI Capabilities</a:t>
            </a:r>
          </a:p>
        </p:txBody>
      </p:sp>
      <p:pic>
        <p:nvPicPr>
          <p:cNvPr id="2" name="Picture 2" descr="an arrow pointing to the left on a white background in black and white ...">
            <a:extLst>
              <a:ext uri="{FF2B5EF4-FFF2-40B4-BE49-F238E27FC236}">
                <a16:creationId xmlns:a16="http://schemas.microsoft.com/office/drawing/2014/main" id="{1A5F864F-54BF-BC0F-2D4C-64EB892D981B}"/>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flipH="1">
            <a:off x="9097901" y="2782573"/>
            <a:ext cx="505511" cy="30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823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CBC6E-E718-319F-2902-A83F1FF6D9BA}"/>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E9B03726-0095-30C8-EDF5-5523EFC690E5}"/>
              </a:ext>
            </a:extLst>
          </p:cNvPr>
          <p:cNvSpPr/>
          <p:nvPr/>
        </p:nvSpPr>
        <p:spPr bwMode="auto">
          <a:xfrm>
            <a:off x="402681" y="1840176"/>
            <a:ext cx="11522223" cy="4244101"/>
          </a:xfrm>
          <a:prstGeom prst="rect">
            <a:avLst/>
          </a:prstGeom>
          <a:noFill/>
          <a:ln w="6350">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4" name="Rectangle 3">
            <a:extLst>
              <a:ext uri="{FF2B5EF4-FFF2-40B4-BE49-F238E27FC236}">
                <a16:creationId xmlns:a16="http://schemas.microsoft.com/office/drawing/2014/main" id="{13A2189C-6869-3ADE-EF48-38EAF3DF11C1}"/>
              </a:ext>
            </a:extLst>
          </p:cNvPr>
          <p:cNvSpPr/>
          <p:nvPr/>
        </p:nvSpPr>
        <p:spPr bwMode="auto">
          <a:xfrm>
            <a:off x="4913238" y="2215692"/>
            <a:ext cx="4535854" cy="3482258"/>
          </a:xfrm>
          <a:prstGeom prst="rect">
            <a:avLst/>
          </a:prstGeom>
          <a:gradFill>
            <a:gsLst>
              <a:gs pos="0">
                <a:srgbClr val="0078D4">
                  <a:alpha val="20000"/>
                </a:srgbClr>
              </a:gs>
              <a:gs pos="100000">
                <a:srgbClr val="D59ED7">
                  <a:alpha val="20000"/>
                </a:srgbClr>
              </a:gs>
            </a:gsLst>
            <a:path path="circle">
              <a:fillToRect t="100000" r="100000"/>
            </a:path>
          </a:gra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5" name="Title 4">
            <a:extLst>
              <a:ext uri="{FF2B5EF4-FFF2-40B4-BE49-F238E27FC236}">
                <a16:creationId xmlns:a16="http://schemas.microsoft.com/office/drawing/2014/main" id="{C6F8515D-595D-A0D6-BC8D-FA411DAA519E}"/>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US" sz="3000">
                <a:gradFill flip="none" rotWithShape="1">
                  <a:gsLst>
                    <a:gs pos="0">
                      <a:srgbClr val="8DC8E8"/>
                    </a:gs>
                    <a:gs pos="60000">
                      <a:schemeClr val="accent6">
                        <a:lumMod val="60000"/>
                        <a:lumOff val="40000"/>
                      </a:schemeClr>
                    </a:gs>
                  </a:gsLst>
                  <a:path path="circle">
                    <a:fillToRect t="100000" r="100000"/>
                  </a:path>
                  <a:tileRect l="-100000" b="-100000"/>
                </a:gradFill>
              </a:rPr>
              <a:t>Use Case #3 : Enterprise Search and Knowledge Mining</a:t>
            </a:r>
            <a:endParaRPr lang="en-IN" sz="3000">
              <a:gradFill flip="none" rotWithShape="1">
                <a:gsLst>
                  <a:gs pos="0">
                    <a:srgbClr val="8DC8E8"/>
                  </a:gs>
                  <a:gs pos="60000">
                    <a:schemeClr val="accent6">
                      <a:lumMod val="60000"/>
                      <a:lumOff val="40000"/>
                    </a:schemeClr>
                  </a:gs>
                </a:gsLst>
                <a:path path="circle">
                  <a:fillToRect t="100000" r="100000"/>
                </a:path>
                <a:tileRect l="-100000" b="-100000"/>
              </a:gradFill>
            </a:endParaRPr>
          </a:p>
        </p:txBody>
      </p:sp>
      <p:sp>
        <p:nvSpPr>
          <p:cNvPr id="9" name="Rectangle 8">
            <a:extLst>
              <a:ext uri="{FF2B5EF4-FFF2-40B4-BE49-F238E27FC236}">
                <a16:creationId xmlns:a16="http://schemas.microsoft.com/office/drawing/2014/main" id="{9336F3EC-0CE8-0A02-6A06-4E750C960840}"/>
              </a:ext>
            </a:extLst>
          </p:cNvPr>
          <p:cNvSpPr/>
          <p:nvPr/>
        </p:nvSpPr>
        <p:spPr bwMode="auto">
          <a:xfrm>
            <a:off x="9571613" y="3763454"/>
            <a:ext cx="896668" cy="59115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Container Registry</a:t>
            </a:r>
          </a:p>
        </p:txBody>
      </p:sp>
      <p:sp>
        <p:nvSpPr>
          <p:cNvPr id="10" name="Rectangle 9">
            <a:extLst>
              <a:ext uri="{FF2B5EF4-FFF2-40B4-BE49-F238E27FC236}">
                <a16:creationId xmlns:a16="http://schemas.microsoft.com/office/drawing/2014/main" id="{47C2A669-2972-C254-28F4-8E21E0FA5245}"/>
              </a:ext>
            </a:extLst>
          </p:cNvPr>
          <p:cNvSpPr/>
          <p:nvPr/>
        </p:nvSpPr>
        <p:spPr bwMode="auto">
          <a:xfrm>
            <a:off x="10410069" y="2550037"/>
            <a:ext cx="919045" cy="884643"/>
          </a:xfrm>
          <a:prstGeom prst="rect">
            <a:avLst/>
          </a:prstGeom>
          <a:solidFill>
            <a:schemeClr val="tx2">
              <a:lumMod val="20000"/>
              <a:lumOff val="80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Search UI</a:t>
            </a:r>
          </a:p>
        </p:txBody>
      </p:sp>
      <p:sp>
        <p:nvSpPr>
          <p:cNvPr id="12" name="Rectangle 11">
            <a:extLst>
              <a:ext uri="{FF2B5EF4-FFF2-40B4-BE49-F238E27FC236}">
                <a16:creationId xmlns:a16="http://schemas.microsoft.com/office/drawing/2014/main" id="{80C67F30-0190-40DD-038C-47F9FE7D6D86}"/>
              </a:ext>
            </a:extLst>
          </p:cNvPr>
          <p:cNvSpPr/>
          <p:nvPr/>
        </p:nvSpPr>
        <p:spPr bwMode="auto">
          <a:xfrm>
            <a:off x="8009450" y="2696757"/>
            <a:ext cx="1193466" cy="57613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Azure AI Search</a:t>
            </a:r>
          </a:p>
        </p:txBody>
      </p:sp>
      <p:pic>
        <p:nvPicPr>
          <p:cNvPr id="15" name="Graphic 14">
            <a:extLst>
              <a:ext uri="{FF2B5EF4-FFF2-40B4-BE49-F238E27FC236}">
                <a16:creationId xmlns:a16="http://schemas.microsoft.com/office/drawing/2014/main" id="{44140979-DE46-6249-1D0C-108F013DC7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2963" y="2768909"/>
            <a:ext cx="307127" cy="291136"/>
          </a:xfrm>
          <a:prstGeom prst="rect">
            <a:avLst/>
          </a:prstGeom>
        </p:spPr>
      </p:pic>
      <p:sp>
        <p:nvSpPr>
          <p:cNvPr id="17" name="Rectangle 16">
            <a:extLst>
              <a:ext uri="{FF2B5EF4-FFF2-40B4-BE49-F238E27FC236}">
                <a16:creationId xmlns:a16="http://schemas.microsoft.com/office/drawing/2014/main" id="{3123120A-D73C-FF3C-0A44-5BEC95E201ED}"/>
              </a:ext>
            </a:extLst>
          </p:cNvPr>
          <p:cNvSpPr/>
          <p:nvPr/>
        </p:nvSpPr>
        <p:spPr bwMode="auto">
          <a:xfrm>
            <a:off x="9554227" y="2692715"/>
            <a:ext cx="916375" cy="59115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App Service</a:t>
            </a:r>
          </a:p>
        </p:txBody>
      </p:sp>
      <p:pic>
        <p:nvPicPr>
          <p:cNvPr id="18" name="Graphic 17">
            <a:extLst>
              <a:ext uri="{FF2B5EF4-FFF2-40B4-BE49-F238E27FC236}">
                <a16:creationId xmlns:a16="http://schemas.microsoft.com/office/drawing/2014/main" id="{5D1E084C-6896-9BE6-2804-83BCA18FDD1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9907227" y="2792349"/>
            <a:ext cx="219600" cy="220468"/>
          </a:xfrm>
          <a:prstGeom prst="rect">
            <a:avLst/>
          </a:prstGeom>
        </p:spPr>
      </p:pic>
      <p:pic>
        <p:nvPicPr>
          <p:cNvPr id="20" name="Graphic 19">
            <a:extLst>
              <a:ext uri="{FF2B5EF4-FFF2-40B4-BE49-F238E27FC236}">
                <a16:creationId xmlns:a16="http://schemas.microsoft.com/office/drawing/2014/main" id="{7010F582-8628-EF8B-36D6-B0D7ACAD6D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16836" y="3818616"/>
            <a:ext cx="241390" cy="233958"/>
          </a:xfrm>
          <a:prstGeom prst="rect">
            <a:avLst/>
          </a:prstGeom>
        </p:spPr>
      </p:pic>
      <p:sp>
        <p:nvSpPr>
          <p:cNvPr id="27" name="Rectangle 26">
            <a:extLst>
              <a:ext uri="{FF2B5EF4-FFF2-40B4-BE49-F238E27FC236}">
                <a16:creationId xmlns:a16="http://schemas.microsoft.com/office/drawing/2014/main" id="{3EEC68DA-8194-B6A6-2980-DE03A732AB2F}"/>
              </a:ext>
            </a:extLst>
          </p:cNvPr>
          <p:cNvSpPr/>
          <p:nvPr/>
        </p:nvSpPr>
        <p:spPr bwMode="auto">
          <a:xfrm>
            <a:off x="7894417" y="2584914"/>
            <a:ext cx="1470425" cy="2827883"/>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28" name="Rectangle 27">
            <a:extLst>
              <a:ext uri="{FF2B5EF4-FFF2-40B4-BE49-F238E27FC236}">
                <a16:creationId xmlns:a16="http://schemas.microsoft.com/office/drawing/2014/main" id="{906E8AA6-CAA8-E647-95B1-096E485CE4D4}"/>
              </a:ext>
            </a:extLst>
          </p:cNvPr>
          <p:cNvSpPr/>
          <p:nvPr/>
        </p:nvSpPr>
        <p:spPr bwMode="auto">
          <a:xfrm>
            <a:off x="8038634" y="3678885"/>
            <a:ext cx="1193466" cy="5785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Azure </a:t>
            </a:r>
            <a:r>
              <a:rPr kumimoji="0" lang="en-US" sz="900" b="0" i="0" u="none" strike="noStrike" kern="1200" cap="none" spc="0" normalizeH="0" baseline="0" noProof="0" err="1">
                <a:ln>
                  <a:noFill/>
                </a:ln>
                <a:solidFill>
                  <a:srgbClr val="000000"/>
                </a:solidFill>
                <a:effectLst/>
                <a:uLnTx/>
                <a:uFillTx/>
                <a:latin typeface="+mj-lt"/>
                <a:ea typeface="+mn-ea"/>
                <a:cs typeface="+mn-cs"/>
              </a:rPr>
              <a:t>OpenAl</a:t>
            </a:r>
            <a:endParaRPr kumimoji="0" lang="en-US" sz="900" b="0" i="0" u="none" strike="noStrike" kern="1200" cap="none" spc="0" normalizeH="0" baseline="0" noProof="0">
              <a:ln>
                <a:noFill/>
              </a:ln>
              <a:solidFill>
                <a:srgbClr val="000000"/>
              </a:solidFill>
              <a:effectLst/>
              <a:uLnTx/>
              <a:uFillTx/>
              <a:latin typeface="+mj-lt"/>
              <a:ea typeface="+mn-ea"/>
              <a:cs typeface="+mn-cs"/>
            </a:endParaRPr>
          </a:p>
        </p:txBody>
      </p:sp>
      <p:sp>
        <p:nvSpPr>
          <p:cNvPr id="38" name="TextBox 37">
            <a:extLst>
              <a:ext uri="{FF2B5EF4-FFF2-40B4-BE49-F238E27FC236}">
                <a16:creationId xmlns:a16="http://schemas.microsoft.com/office/drawing/2014/main" id="{87C2EBE0-34C8-7984-A582-54C26D960B69}"/>
              </a:ext>
            </a:extLst>
          </p:cNvPr>
          <p:cNvSpPr txBox="1"/>
          <p:nvPr/>
        </p:nvSpPr>
        <p:spPr>
          <a:xfrm>
            <a:off x="3869600" y="4195782"/>
            <a:ext cx="873105"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800" i="0" u="none" strike="noStrike" kern="1200" cap="none" spc="0" normalizeH="0" baseline="0" noProof="0">
                <a:ln>
                  <a:noFill/>
                </a:ln>
                <a:solidFill>
                  <a:srgbClr val="000000"/>
                </a:solidFill>
                <a:effectLst/>
                <a:uLnTx/>
                <a:uFillTx/>
                <a:latin typeface="Segoe Sans Text"/>
                <a:ea typeface="+mn-ea"/>
                <a:cs typeface="+mn-cs"/>
              </a:rPr>
              <a:t>Automatic batch processing, extraction and </a:t>
            </a:r>
            <a:r>
              <a:rPr lang="en-US" sz="800">
                <a:solidFill>
                  <a:srgbClr val="000000"/>
                </a:solidFill>
                <a:latin typeface="Segoe Sans Text"/>
              </a:rPr>
              <a:t>t</a:t>
            </a:r>
            <a:r>
              <a:rPr kumimoji="0" lang="en-US" sz="800" i="0" u="none" strike="noStrike" kern="1200" cap="none" spc="0" normalizeH="0" baseline="0" noProof="0" err="1">
                <a:ln>
                  <a:noFill/>
                </a:ln>
                <a:solidFill>
                  <a:srgbClr val="000000"/>
                </a:solidFill>
                <a:effectLst/>
                <a:uLnTx/>
                <a:uFillTx/>
                <a:latin typeface="Segoe Sans Text"/>
                <a:ea typeface="+mn-ea"/>
                <a:cs typeface="+mn-cs"/>
              </a:rPr>
              <a:t>ranscription</a:t>
            </a:r>
            <a:endParaRPr kumimoji="0" lang="en-US" sz="80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TextBox 38">
            <a:extLst>
              <a:ext uri="{FF2B5EF4-FFF2-40B4-BE49-F238E27FC236}">
                <a16:creationId xmlns:a16="http://schemas.microsoft.com/office/drawing/2014/main" id="{E8D47376-AD9A-B23D-FBFE-CCBEE133E92C}"/>
              </a:ext>
            </a:extLst>
          </p:cNvPr>
          <p:cNvSpPr txBox="1"/>
          <p:nvPr/>
        </p:nvSpPr>
        <p:spPr>
          <a:xfrm>
            <a:off x="2838019" y="3697270"/>
            <a:ext cx="908411" cy="12311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Continuous Export</a:t>
            </a:r>
          </a:p>
        </p:txBody>
      </p:sp>
      <p:sp>
        <p:nvSpPr>
          <p:cNvPr id="40" name="Rectangle 39">
            <a:extLst>
              <a:ext uri="{FF2B5EF4-FFF2-40B4-BE49-F238E27FC236}">
                <a16:creationId xmlns:a16="http://schemas.microsoft.com/office/drawing/2014/main" id="{849B3B7D-0755-9CB7-9191-98A888613BED}"/>
              </a:ext>
            </a:extLst>
          </p:cNvPr>
          <p:cNvSpPr/>
          <p:nvPr/>
        </p:nvSpPr>
        <p:spPr bwMode="auto">
          <a:xfrm>
            <a:off x="2466745" y="2766313"/>
            <a:ext cx="1088215" cy="706785"/>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Call and Text Recordings</a:t>
            </a:r>
          </a:p>
        </p:txBody>
      </p:sp>
      <p:grpSp>
        <p:nvGrpSpPr>
          <p:cNvPr id="41" name="Group 40">
            <a:extLst>
              <a:ext uri="{FF2B5EF4-FFF2-40B4-BE49-F238E27FC236}">
                <a16:creationId xmlns:a16="http://schemas.microsoft.com/office/drawing/2014/main" id="{DA684578-4A96-4EBE-B262-75C36D2382AE}"/>
              </a:ext>
            </a:extLst>
          </p:cNvPr>
          <p:cNvGrpSpPr/>
          <p:nvPr/>
        </p:nvGrpSpPr>
        <p:grpSpPr>
          <a:xfrm>
            <a:off x="2724957" y="2847292"/>
            <a:ext cx="560021" cy="226146"/>
            <a:chOff x="2024064" y="2747587"/>
            <a:chExt cx="539008" cy="252648"/>
          </a:xfrm>
        </p:grpSpPr>
        <p:sp>
          <p:nvSpPr>
            <p:cNvPr id="42" name="ChatBot_F08B" title="Icon of a robotic chat bubble with a smiley face">
              <a:extLst>
                <a:ext uri="{FF2B5EF4-FFF2-40B4-BE49-F238E27FC236}">
                  <a16:creationId xmlns:a16="http://schemas.microsoft.com/office/drawing/2014/main" id="{8DDA79D6-7B06-13A7-8A98-F2E4712E005B}"/>
                </a:ext>
              </a:extLst>
            </p:cNvPr>
            <p:cNvSpPr>
              <a:spLocks noChangeAspect="1" noEditPoints="1"/>
            </p:cNvSpPr>
            <p:nvPr/>
          </p:nvSpPr>
          <p:spPr bwMode="auto">
            <a:xfrm>
              <a:off x="2367469" y="2747587"/>
              <a:ext cx="195603" cy="25264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47" name="Group 46">
              <a:extLst>
                <a:ext uri="{FF2B5EF4-FFF2-40B4-BE49-F238E27FC236}">
                  <a16:creationId xmlns:a16="http://schemas.microsoft.com/office/drawing/2014/main" id="{8CD2B264-9AF8-F52F-7B0D-3E13EF38BC91}"/>
                </a:ext>
              </a:extLst>
            </p:cNvPr>
            <p:cNvGrpSpPr/>
            <p:nvPr/>
          </p:nvGrpSpPr>
          <p:grpSpPr>
            <a:xfrm>
              <a:off x="2024064" y="2790474"/>
              <a:ext cx="279574" cy="187434"/>
              <a:chOff x="1119497" y="2800350"/>
              <a:chExt cx="190500" cy="166688"/>
            </a:xfrm>
          </p:grpSpPr>
          <p:cxnSp>
            <p:nvCxnSpPr>
              <p:cNvPr id="48" name="Straight Connector 47">
                <a:extLst>
                  <a:ext uri="{FF2B5EF4-FFF2-40B4-BE49-F238E27FC236}">
                    <a16:creationId xmlns:a16="http://schemas.microsoft.com/office/drawing/2014/main" id="{3410E80A-7A82-66F2-E17F-3D62AC0975B8}"/>
                  </a:ext>
                </a:extLst>
              </p:cNvPr>
              <p:cNvCxnSpPr>
                <a:cxnSpLocks/>
              </p:cNvCxnSpPr>
              <p:nvPr/>
            </p:nvCxnSpPr>
            <p:spPr>
              <a:xfrm>
                <a:off x="1119497"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600A2EB-A4DD-B3D0-8410-2C5312CC4081}"/>
                  </a:ext>
                </a:extLst>
              </p:cNvPr>
              <p:cNvCxnSpPr>
                <a:cxnSpLocks/>
              </p:cNvCxnSpPr>
              <p:nvPr/>
            </p:nvCxnSpPr>
            <p:spPr>
              <a:xfrm>
                <a:off x="1143309" y="2844403"/>
                <a:ext cx="0" cy="78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2287565-4112-E2C8-E629-C2BC3CB497D9}"/>
                  </a:ext>
                </a:extLst>
              </p:cNvPr>
              <p:cNvCxnSpPr>
                <a:cxnSpLocks/>
              </p:cNvCxnSpPr>
              <p:nvPr/>
            </p:nvCxnSpPr>
            <p:spPr>
              <a:xfrm>
                <a:off x="1167121" y="2817019"/>
                <a:ext cx="0" cy="1333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7ED139C-200F-8E1E-AD44-5D72873D56B1}"/>
                  </a:ext>
                </a:extLst>
              </p:cNvPr>
              <p:cNvCxnSpPr>
                <a:cxnSpLocks/>
              </p:cNvCxnSpPr>
              <p:nvPr/>
            </p:nvCxnSpPr>
            <p:spPr>
              <a:xfrm>
                <a:off x="1190933" y="2800350"/>
                <a:ext cx="0" cy="1666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5ADC325-24A9-7228-249C-6D3E5DA6C5C3}"/>
                  </a:ext>
                </a:extLst>
              </p:cNvPr>
              <p:cNvCxnSpPr>
                <a:cxnSpLocks/>
              </p:cNvCxnSpPr>
              <p:nvPr/>
            </p:nvCxnSpPr>
            <p:spPr>
              <a:xfrm>
                <a:off x="1214745" y="2840236"/>
                <a:ext cx="0" cy="869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84F40EF-A975-B6DA-2BD4-08B3237EEB7B}"/>
                  </a:ext>
                </a:extLst>
              </p:cNvPr>
              <p:cNvCxnSpPr>
                <a:cxnSpLocks/>
              </p:cNvCxnSpPr>
              <p:nvPr/>
            </p:nvCxnSpPr>
            <p:spPr>
              <a:xfrm>
                <a:off x="1238557" y="2856145"/>
                <a:ext cx="0" cy="5509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A2B9F30-C624-062E-862E-E5B8C4EC0AEE}"/>
                  </a:ext>
                </a:extLst>
              </p:cNvPr>
              <p:cNvCxnSpPr>
                <a:cxnSpLocks/>
              </p:cNvCxnSpPr>
              <p:nvPr/>
            </p:nvCxnSpPr>
            <p:spPr>
              <a:xfrm>
                <a:off x="1262369" y="2869407"/>
                <a:ext cx="0" cy="285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7871C7-314A-540F-59E0-B960E1A6EC90}"/>
                  </a:ext>
                </a:extLst>
              </p:cNvPr>
              <p:cNvCxnSpPr>
                <a:cxnSpLocks/>
              </p:cNvCxnSpPr>
              <p:nvPr/>
            </p:nvCxnSpPr>
            <p:spPr>
              <a:xfrm>
                <a:off x="1286181"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20F5BD1-0491-AF4A-352A-173A2A6DAA39}"/>
                  </a:ext>
                </a:extLst>
              </p:cNvPr>
              <p:cNvCxnSpPr>
                <a:cxnSpLocks/>
              </p:cNvCxnSpPr>
              <p:nvPr/>
            </p:nvCxnSpPr>
            <p:spPr>
              <a:xfrm>
                <a:off x="1309997" y="2870432"/>
                <a:ext cx="0" cy="2652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71" name="Rectangle 70">
            <a:extLst>
              <a:ext uri="{FF2B5EF4-FFF2-40B4-BE49-F238E27FC236}">
                <a16:creationId xmlns:a16="http://schemas.microsoft.com/office/drawing/2014/main" id="{415EB550-D7C4-208E-23BB-37BC2BC190AC}"/>
              </a:ext>
            </a:extLst>
          </p:cNvPr>
          <p:cNvSpPr/>
          <p:nvPr/>
        </p:nvSpPr>
        <p:spPr bwMode="auto">
          <a:xfrm>
            <a:off x="5033617" y="2828104"/>
            <a:ext cx="2707702" cy="1844705"/>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94" name="Rectangle 93">
            <a:extLst>
              <a:ext uri="{FF2B5EF4-FFF2-40B4-BE49-F238E27FC236}">
                <a16:creationId xmlns:a16="http://schemas.microsoft.com/office/drawing/2014/main" id="{8713DF83-8947-4AB7-D5FE-9A35014F104E}"/>
              </a:ext>
            </a:extLst>
          </p:cNvPr>
          <p:cNvSpPr/>
          <p:nvPr/>
        </p:nvSpPr>
        <p:spPr bwMode="auto">
          <a:xfrm>
            <a:off x="3366627" y="3483304"/>
            <a:ext cx="1461348" cy="2147998"/>
          </a:xfrm>
          <a:prstGeom prst="rect">
            <a:avLst/>
          </a:prstGeom>
          <a:noFill/>
          <a:ln w="6350">
            <a:solidFill>
              <a:schemeClr val="bg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96" name="Rectangle 95">
            <a:extLst>
              <a:ext uri="{FF2B5EF4-FFF2-40B4-BE49-F238E27FC236}">
                <a16:creationId xmlns:a16="http://schemas.microsoft.com/office/drawing/2014/main" id="{B7498C07-5E70-B6B5-540B-89695ADB92F0}"/>
              </a:ext>
            </a:extLst>
          </p:cNvPr>
          <p:cNvSpPr/>
          <p:nvPr/>
        </p:nvSpPr>
        <p:spPr bwMode="auto">
          <a:xfrm>
            <a:off x="3796993" y="3391949"/>
            <a:ext cx="1022645" cy="706785"/>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Storage Account</a:t>
            </a:r>
          </a:p>
        </p:txBody>
      </p:sp>
      <p:pic>
        <p:nvPicPr>
          <p:cNvPr id="98" name="Graphic 97">
            <a:extLst>
              <a:ext uri="{FF2B5EF4-FFF2-40B4-BE49-F238E27FC236}">
                <a16:creationId xmlns:a16="http://schemas.microsoft.com/office/drawing/2014/main" id="{DAA17255-D4FA-066C-6F56-2DECE35452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53913" y="3530505"/>
            <a:ext cx="308804" cy="299296"/>
          </a:xfrm>
          <a:prstGeom prst="rect">
            <a:avLst/>
          </a:prstGeom>
        </p:spPr>
      </p:pic>
      <p:sp>
        <p:nvSpPr>
          <p:cNvPr id="49" name="Rectangle 48">
            <a:extLst>
              <a:ext uri="{FF2B5EF4-FFF2-40B4-BE49-F238E27FC236}">
                <a16:creationId xmlns:a16="http://schemas.microsoft.com/office/drawing/2014/main" id="{DFE7F921-4183-5F6D-3633-BC274DA9CE2F}"/>
              </a:ext>
            </a:extLst>
          </p:cNvPr>
          <p:cNvSpPr/>
          <p:nvPr/>
        </p:nvSpPr>
        <p:spPr bwMode="auto">
          <a:xfrm>
            <a:off x="5155782" y="3685028"/>
            <a:ext cx="1141017" cy="57549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err="1">
                <a:solidFill>
                  <a:schemeClr val="tx1"/>
                </a:solidFill>
                <a:latin typeface="+mj-lt"/>
              </a:rPr>
              <a:t>OneLake</a:t>
            </a:r>
            <a:endParaRPr lang="en-US" sz="900">
              <a:solidFill>
                <a:schemeClr val="tx1"/>
              </a:solidFill>
              <a:latin typeface="+mj-lt"/>
            </a:endParaRPr>
          </a:p>
        </p:txBody>
      </p:sp>
      <p:sp>
        <p:nvSpPr>
          <p:cNvPr id="61" name="Rectangle 60">
            <a:extLst>
              <a:ext uri="{FF2B5EF4-FFF2-40B4-BE49-F238E27FC236}">
                <a16:creationId xmlns:a16="http://schemas.microsoft.com/office/drawing/2014/main" id="{0C752642-408E-5F68-521E-EDB0E190AB90}"/>
              </a:ext>
            </a:extLst>
          </p:cNvPr>
          <p:cNvSpPr/>
          <p:nvPr/>
        </p:nvSpPr>
        <p:spPr bwMode="auto">
          <a:xfrm>
            <a:off x="6511174" y="3685028"/>
            <a:ext cx="1141017" cy="57549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a:solidFill>
                  <a:schemeClr val="tx1"/>
                </a:solidFill>
                <a:latin typeface="+mj-lt"/>
              </a:rPr>
              <a:t>Notebook</a:t>
            </a:r>
          </a:p>
        </p:txBody>
      </p:sp>
      <p:sp>
        <p:nvSpPr>
          <p:cNvPr id="67" name="TextBox 66">
            <a:extLst>
              <a:ext uri="{FF2B5EF4-FFF2-40B4-BE49-F238E27FC236}">
                <a16:creationId xmlns:a16="http://schemas.microsoft.com/office/drawing/2014/main" id="{82E06212-739D-C1CC-8FBE-B193AACA9D84}"/>
              </a:ext>
            </a:extLst>
          </p:cNvPr>
          <p:cNvSpPr txBox="1"/>
          <p:nvPr/>
        </p:nvSpPr>
        <p:spPr>
          <a:xfrm>
            <a:off x="6519206" y="4300557"/>
            <a:ext cx="1124952" cy="369332"/>
          </a:xfrm>
          <a:prstGeom prst="rect">
            <a:avLst/>
          </a:prstGeom>
          <a:noFill/>
        </p:spPr>
        <p:txBody>
          <a:bodyPr wrap="square" lIns="0" tIns="0" rIns="0" bIns="0" rtlCol="0">
            <a:spAutoFit/>
          </a:bodyPr>
          <a:lstStyle/>
          <a:p>
            <a:pPr algn="ctr"/>
            <a:r>
              <a:rPr lang="en-US" sz="800"/>
              <a:t>Vectorization, Indexing and Enrichment</a:t>
            </a:r>
          </a:p>
        </p:txBody>
      </p:sp>
      <p:sp>
        <p:nvSpPr>
          <p:cNvPr id="68" name="TextBox 67">
            <a:extLst>
              <a:ext uri="{FF2B5EF4-FFF2-40B4-BE49-F238E27FC236}">
                <a16:creationId xmlns:a16="http://schemas.microsoft.com/office/drawing/2014/main" id="{EBE774DA-D6D1-83C7-183A-F0BE71E02A6C}"/>
              </a:ext>
            </a:extLst>
          </p:cNvPr>
          <p:cNvSpPr txBox="1"/>
          <p:nvPr/>
        </p:nvSpPr>
        <p:spPr>
          <a:xfrm>
            <a:off x="5160639" y="4300557"/>
            <a:ext cx="1097243" cy="123111"/>
          </a:xfrm>
          <a:prstGeom prst="rect">
            <a:avLst/>
          </a:prstGeom>
          <a:noFill/>
        </p:spPr>
        <p:txBody>
          <a:bodyPr wrap="square" lIns="0" tIns="0" rIns="0" bIns="0" rtlCol="0">
            <a:spAutoFit/>
          </a:bodyPr>
          <a:lstStyle/>
          <a:p>
            <a:pPr algn="ctr"/>
            <a:r>
              <a:rPr lang="en-US" sz="800"/>
              <a:t>Data Sinking</a:t>
            </a:r>
          </a:p>
        </p:txBody>
      </p:sp>
      <p:pic>
        <p:nvPicPr>
          <p:cNvPr id="72" name="Picture 71">
            <a:extLst>
              <a:ext uri="{FF2B5EF4-FFF2-40B4-BE49-F238E27FC236}">
                <a16:creationId xmlns:a16="http://schemas.microsoft.com/office/drawing/2014/main" id="{3BC5E018-ED66-25F8-E31A-95DE89D501C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22523" y="3766405"/>
            <a:ext cx="207535" cy="224332"/>
          </a:xfrm>
          <a:prstGeom prst="rect">
            <a:avLst/>
          </a:prstGeom>
        </p:spPr>
      </p:pic>
      <p:pic>
        <p:nvPicPr>
          <p:cNvPr id="75" name="Picture 74">
            <a:extLst>
              <a:ext uri="{FF2B5EF4-FFF2-40B4-BE49-F238E27FC236}">
                <a16:creationId xmlns:a16="http://schemas.microsoft.com/office/drawing/2014/main" id="{E3086F3D-584B-2B51-B3F5-F9DB629D2A0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79304" y="3768719"/>
            <a:ext cx="209835" cy="223445"/>
          </a:xfrm>
          <a:prstGeom prst="rect">
            <a:avLst/>
          </a:prstGeom>
        </p:spPr>
      </p:pic>
      <p:sp>
        <p:nvSpPr>
          <p:cNvPr id="127" name="TextBox 126">
            <a:extLst>
              <a:ext uri="{FF2B5EF4-FFF2-40B4-BE49-F238E27FC236}">
                <a16:creationId xmlns:a16="http://schemas.microsoft.com/office/drawing/2014/main" id="{D54A242A-A136-7A2F-6038-1B90D91501BD}"/>
              </a:ext>
            </a:extLst>
          </p:cNvPr>
          <p:cNvSpPr txBox="1"/>
          <p:nvPr/>
        </p:nvSpPr>
        <p:spPr>
          <a:xfrm>
            <a:off x="6825438" y="4723297"/>
            <a:ext cx="929713" cy="123111"/>
          </a:xfrm>
          <a:prstGeom prst="rect">
            <a:avLst/>
          </a:prstGeom>
          <a:noFill/>
        </p:spPr>
        <p:txBody>
          <a:bodyPr wrap="square" lIns="0" tIns="0" rIns="0" bIns="0" rtlCol="0">
            <a:spAutoFit/>
          </a:bodyPr>
          <a:lstStyle/>
          <a:p>
            <a:pPr algn="ctr"/>
            <a:r>
              <a:rPr lang="en-US" sz="800" i="1"/>
              <a:t>Data Engineering</a:t>
            </a:r>
          </a:p>
        </p:txBody>
      </p:sp>
      <p:sp>
        <p:nvSpPr>
          <p:cNvPr id="128" name="TextBox 127">
            <a:extLst>
              <a:ext uri="{FF2B5EF4-FFF2-40B4-BE49-F238E27FC236}">
                <a16:creationId xmlns:a16="http://schemas.microsoft.com/office/drawing/2014/main" id="{682E1E43-A587-1D4D-2FFF-472457865B8B}"/>
              </a:ext>
            </a:extLst>
          </p:cNvPr>
          <p:cNvSpPr txBox="1"/>
          <p:nvPr/>
        </p:nvSpPr>
        <p:spPr>
          <a:xfrm>
            <a:off x="8489614" y="5444241"/>
            <a:ext cx="929713" cy="123111"/>
          </a:xfrm>
          <a:prstGeom prst="rect">
            <a:avLst/>
          </a:prstGeom>
          <a:noFill/>
        </p:spPr>
        <p:txBody>
          <a:bodyPr wrap="square" lIns="0" tIns="0" rIns="0" bIns="0" rtlCol="0">
            <a:spAutoFit/>
          </a:bodyPr>
          <a:lstStyle/>
          <a:p>
            <a:pPr algn="ctr"/>
            <a:r>
              <a:rPr lang="en-US" sz="800" i="1"/>
              <a:t>AI Functions</a:t>
            </a:r>
          </a:p>
        </p:txBody>
      </p:sp>
      <p:sp>
        <p:nvSpPr>
          <p:cNvPr id="134" name="TextBox 133">
            <a:extLst>
              <a:ext uri="{FF2B5EF4-FFF2-40B4-BE49-F238E27FC236}">
                <a16:creationId xmlns:a16="http://schemas.microsoft.com/office/drawing/2014/main" id="{4591B169-1DAB-6EE5-9071-9DE037A8A36E}"/>
              </a:ext>
            </a:extLst>
          </p:cNvPr>
          <p:cNvSpPr txBox="1"/>
          <p:nvPr/>
        </p:nvSpPr>
        <p:spPr>
          <a:xfrm>
            <a:off x="8127783" y="3305339"/>
            <a:ext cx="1022684" cy="123111"/>
          </a:xfrm>
          <a:prstGeom prst="rect">
            <a:avLst/>
          </a:prstGeom>
          <a:noFill/>
        </p:spPr>
        <p:txBody>
          <a:bodyPr wrap="square" lIns="0" tIns="0" rIns="0" bIns="0" rtlCol="0">
            <a:spAutoFit/>
          </a:bodyPr>
          <a:lstStyle/>
          <a:p>
            <a:pPr algn="ctr"/>
            <a:r>
              <a:rPr lang="en-US" sz="800"/>
              <a:t>Knowledge Indexes</a:t>
            </a:r>
          </a:p>
        </p:txBody>
      </p:sp>
      <p:sp>
        <p:nvSpPr>
          <p:cNvPr id="135" name="Rectangle 134">
            <a:extLst>
              <a:ext uri="{FF2B5EF4-FFF2-40B4-BE49-F238E27FC236}">
                <a16:creationId xmlns:a16="http://schemas.microsoft.com/office/drawing/2014/main" id="{7D31C0FF-CD37-A105-1A01-AAFA59A67B45}"/>
              </a:ext>
            </a:extLst>
          </p:cNvPr>
          <p:cNvSpPr/>
          <p:nvPr/>
        </p:nvSpPr>
        <p:spPr bwMode="auto">
          <a:xfrm>
            <a:off x="8038634" y="4522866"/>
            <a:ext cx="1193466" cy="5785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Azure Al Services</a:t>
            </a:r>
          </a:p>
        </p:txBody>
      </p:sp>
      <p:pic>
        <p:nvPicPr>
          <p:cNvPr id="136" name="Graphic 135">
            <a:extLst>
              <a:ext uri="{FF2B5EF4-FFF2-40B4-BE49-F238E27FC236}">
                <a16:creationId xmlns:a16="http://schemas.microsoft.com/office/drawing/2014/main" id="{5220261A-4AD1-93EE-63B4-7E2823184E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82937" y="4584478"/>
            <a:ext cx="320041" cy="320251"/>
          </a:xfrm>
          <a:prstGeom prst="rect">
            <a:avLst/>
          </a:prstGeom>
        </p:spPr>
      </p:pic>
      <p:sp>
        <p:nvSpPr>
          <p:cNvPr id="3" name="Freeform: Shape 2">
            <a:extLst>
              <a:ext uri="{FF2B5EF4-FFF2-40B4-BE49-F238E27FC236}">
                <a16:creationId xmlns:a16="http://schemas.microsoft.com/office/drawing/2014/main" id="{49B20EF2-9728-0ABB-9279-1A75E38C8FA1}"/>
              </a:ext>
            </a:extLst>
          </p:cNvPr>
          <p:cNvSpPr/>
          <p:nvPr/>
        </p:nvSpPr>
        <p:spPr>
          <a:xfrm>
            <a:off x="8518220" y="3796018"/>
            <a:ext cx="226115" cy="227157"/>
          </a:xfrm>
          <a:custGeom>
            <a:avLst/>
            <a:gdLst>
              <a:gd name="connsiteX0" fmla="*/ 201222 w 450163"/>
              <a:gd name="connsiteY0" fmla="*/ 1 h 458143"/>
              <a:gd name="connsiteX1" fmla="*/ 286980 w 450163"/>
              <a:gd name="connsiteY1" fmla="*/ 38318 h 458143"/>
              <a:gd name="connsiteX2" fmla="*/ 410757 w 450163"/>
              <a:gd name="connsiteY2" fmla="*/ 93710 h 458143"/>
              <a:gd name="connsiteX3" fmla="*/ 420492 w 450163"/>
              <a:gd name="connsiteY3" fmla="*/ 187419 h 458143"/>
              <a:gd name="connsiteX4" fmla="*/ 420492 w 450163"/>
              <a:gd name="connsiteY4" fmla="*/ 187573 h 458143"/>
              <a:gd name="connsiteX5" fmla="*/ 434552 w 450163"/>
              <a:gd name="connsiteY5" fmla="*/ 322858 h 458143"/>
              <a:gd name="connsiteX6" fmla="*/ 358683 w 450163"/>
              <a:gd name="connsiteY6" fmla="*/ 378244 h 458143"/>
              <a:gd name="connsiteX7" fmla="*/ 248971 w 450163"/>
              <a:gd name="connsiteY7" fmla="*/ 458143 h 458143"/>
              <a:gd name="connsiteX8" fmla="*/ 163367 w 450163"/>
              <a:gd name="connsiteY8" fmla="*/ 419667 h 458143"/>
              <a:gd name="connsiteX9" fmla="*/ 39442 w 450163"/>
              <a:gd name="connsiteY9" fmla="*/ 364127 h 458143"/>
              <a:gd name="connsiteX10" fmla="*/ 29707 w 450163"/>
              <a:gd name="connsiteY10" fmla="*/ 270572 h 458143"/>
              <a:gd name="connsiteX11" fmla="*/ 15488 w 450163"/>
              <a:gd name="connsiteY11" fmla="*/ 135287 h 458143"/>
              <a:gd name="connsiteX12" fmla="*/ 91511 w 450163"/>
              <a:gd name="connsiteY12" fmla="*/ 79900 h 458143"/>
              <a:gd name="connsiteX13" fmla="*/ 201222 w 450163"/>
              <a:gd name="connsiteY13" fmla="*/ 1 h 458143"/>
              <a:gd name="connsiteX14" fmla="*/ 201222 w 450163"/>
              <a:gd name="connsiteY14" fmla="*/ 29786 h 458143"/>
              <a:gd name="connsiteX15" fmla="*/ 115777 w 450163"/>
              <a:gd name="connsiteY15" fmla="*/ 115744 h 458143"/>
              <a:gd name="connsiteX16" fmla="*/ 115777 w 450163"/>
              <a:gd name="connsiteY16" fmla="*/ 217830 h 458143"/>
              <a:gd name="connsiteX17" fmla="*/ 154869 w 450163"/>
              <a:gd name="connsiteY17" fmla="*/ 240479 h 458143"/>
              <a:gd name="connsiteX18" fmla="*/ 154869 w 450163"/>
              <a:gd name="connsiteY18" fmla="*/ 116986 h 458143"/>
              <a:gd name="connsiteX19" fmla="*/ 162288 w 450163"/>
              <a:gd name="connsiteY19" fmla="*/ 103952 h 458143"/>
              <a:gd name="connsiteX20" fmla="*/ 253143 w 450163"/>
              <a:gd name="connsiteY20" fmla="*/ 51358 h 458143"/>
              <a:gd name="connsiteX21" fmla="*/ 255924 w 450163"/>
              <a:gd name="connsiteY21" fmla="*/ 49808 h 458143"/>
              <a:gd name="connsiteX22" fmla="*/ 201069 w 450163"/>
              <a:gd name="connsiteY22" fmla="*/ 29946 h 458143"/>
              <a:gd name="connsiteX23" fmla="*/ 201222 w 450163"/>
              <a:gd name="connsiteY23" fmla="*/ 29792 h 458143"/>
              <a:gd name="connsiteX24" fmla="*/ 201222 w 450163"/>
              <a:gd name="connsiteY24" fmla="*/ 29786 h 458143"/>
              <a:gd name="connsiteX25" fmla="*/ 310671 w 450163"/>
              <a:gd name="connsiteY25" fmla="*/ 65739 h 458143"/>
              <a:gd name="connsiteX26" fmla="*/ 268129 w 450163"/>
              <a:gd name="connsiteY26" fmla="*/ 77262 h 458143"/>
              <a:gd name="connsiteX27" fmla="*/ 180208 w 450163"/>
              <a:gd name="connsiteY27" fmla="*/ 128305 h 458143"/>
              <a:gd name="connsiteX28" fmla="*/ 180208 w 450163"/>
              <a:gd name="connsiteY28" fmla="*/ 173609 h 458143"/>
              <a:gd name="connsiteX29" fmla="*/ 286673 w 450163"/>
              <a:gd name="connsiteY29" fmla="*/ 111862 h 458143"/>
              <a:gd name="connsiteX30" fmla="*/ 301659 w 450163"/>
              <a:gd name="connsiteY30" fmla="*/ 111862 h 458143"/>
              <a:gd name="connsiteX31" fmla="*/ 392514 w 450163"/>
              <a:gd name="connsiteY31" fmla="*/ 164615 h 458143"/>
              <a:gd name="connsiteX32" fmla="*/ 395142 w 450163"/>
              <a:gd name="connsiteY32" fmla="*/ 166166 h 458143"/>
              <a:gd name="connsiteX33" fmla="*/ 384947 w 450163"/>
              <a:gd name="connsiteY33" fmla="*/ 108762 h 458143"/>
              <a:gd name="connsiteX34" fmla="*/ 310671 w 450163"/>
              <a:gd name="connsiteY34" fmla="*/ 65745 h 458143"/>
              <a:gd name="connsiteX35" fmla="*/ 310671 w 450163"/>
              <a:gd name="connsiteY35" fmla="*/ 65739 h 458143"/>
              <a:gd name="connsiteX36" fmla="*/ 289608 w 450163"/>
              <a:gd name="connsiteY36" fmla="*/ 139476 h 458143"/>
              <a:gd name="connsiteX37" fmla="*/ 250510 w 450163"/>
              <a:gd name="connsiteY37" fmla="*/ 162125 h 458143"/>
              <a:gd name="connsiteX38" fmla="*/ 356969 w 450163"/>
              <a:gd name="connsiteY38" fmla="*/ 223877 h 458143"/>
              <a:gd name="connsiteX39" fmla="*/ 364388 w 450163"/>
              <a:gd name="connsiteY39" fmla="*/ 236906 h 458143"/>
              <a:gd name="connsiteX40" fmla="*/ 364388 w 450163"/>
              <a:gd name="connsiteY40" fmla="*/ 345359 h 458143"/>
              <a:gd name="connsiteX41" fmla="*/ 408890 w 450163"/>
              <a:gd name="connsiteY41" fmla="*/ 307812 h 458143"/>
              <a:gd name="connsiteX42" fmla="*/ 408737 w 450163"/>
              <a:gd name="connsiteY42" fmla="*/ 307658 h 458143"/>
              <a:gd name="connsiteX43" fmla="*/ 377528 w 450163"/>
              <a:gd name="connsiteY43" fmla="*/ 190365 h 458143"/>
              <a:gd name="connsiteX44" fmla="*/ 289608 w 450163"/>
              <a:gd name="connsiteY44" fmla="*/ 139476 h 458143"/>
              <a:gd name="connsiteX45" fmla="*/ 225017 w 450163"/>
              <a:gd name="connsiteY45" fmla="*/ 176869 h 458143"/>
              <a:gd name="connsiteX46" fmla="*/ 180208 w 450163"/>
              <a:gd name="connsiteY46" fmla="*/ 202932 h 458143"/>
              <a:gd name="connsiteX47" fmla="*/ 180208 w 450163"/>
              <a:gd name="connsiteY47" fmla="*/ 254905 h 458143"/>
              <a:gd name="connsiteX48" fmla="*/ 225017 w 450163"/>
              <a:gd name="connsiteY48" fmla="*/ 280968 h 458143"/>
              <a:gd name="connsiteX49" fmla="*/ 269831 w 450163"/>
              <a:gd name="connsiteY49" fmla="*/ 254905 h 458143"/>
              <a:gd name="connsiteX50" fmla="*/ 269831 w 450163"/>
              <a:gd name="connsiteY50" fmla="*/ 202932 h 458143"/>
              <a:gd name="connsiteX51" fmla="*/ 225017 w 450163"/>
              <a:gd name="connsiteY51" fmla="*/ 176869 h 458143"/>
              <a:gd name="connsiteX52" fmla="*/ 295477 w 450163"/>
              <a:gd name="connsiteY52" fmla="*/ 217830 h 458143"/>
              <a:gd name="connsiteX53" fmla="*/ 295472 w 450163"/>
              <a:gd name="connsiteY53" fmla="*/ 341170 h 458143"/>
              <a:gd name="connsiteX54" fmla="*/ 288058 w 450163"/>
              <a:gd name="connsiteY54" fmla="*/ 354204 h 458143"/>
              <a:gd name="connsiteX55" fmla="*/ 197203 w 450163"/>
              <a:gd name="connsiteY55" fmla="*/ 406798 h 458143"/>
              <a:gd name="connsiteX56" fmla="*/ 194422 w 450163"/>
              <a:gd name="connsiteY56" fmla="*/ 408354 h 458143"/>
              <a:gd name="connsiteX57" fmla="*/ 249124 w 450163"/>
              <a:gd name="connsiteY57" fmla="*/ 428210 h 458143"/>
              <a:gd name="connsiteX58" fmla="*/ 249124 w 450163"/>
              <a:gd name="connsiteY58" fmla="*/ 428364 h 458143"/>
              <a:gd name="connsiteX59" fmla="*/ 334570 w 450163"/>
              <a:gd name="connsiteY59" fmla="*/ 342412 h 458143"/>
              <a:gd name="connsiteX60" fmla="*/ 334570 w 450163"/>
              <a:gd name="connsiteY60" fmla="*/ 240479 h 458143"/>
              <a:gd name="connsiteX61" fmla="*/ 295477 w 450163"/>
              <a:gd name="connsiteY61" fmla="*/ 217830 h 458143"/>
              <a:gd name="connsiteX62" fmla="*/ 85953 w 450163"/>
              <a:gd name="connsiteY62" fmla="*/ 112632 h 458143"/>
              <a:gd name="connsiteX63" fmla="*/ 41451 w 450163"/>
              <a:gd name="connsiteY63" fmla="*/ 150333 h 458143"/>
              <a:gd name="connsiteX64" fmla="*/ 72660 w 450163"/>
              <a:gd name="connsiteY64" fmla="*/ 267626 h 458143"/>
              <a:gd name="connsiteX65" fmla="*/ 160427 w 450163"/>
              <a:gd name="connsiteY65" fmla="*/ 318515 h 458143"/>
              <a:gd name="connsiteX66" fmla="*/ 199678 w 450163"/>
              <a:gd name="connsiteY66" fmla="*/ 295712 h 458143"/>
              <a:gd name="connsiteX67" fmla="*/ 93372 w 450163"/>
              <a:gd name="connsiteY67" fmla="*/ 234119 h 458143"/>
              <a:gd name="connsiteX68" fmla="*/ 85953 w 450163"/>
              <a:gd name="connsiteY68" fmla="*/ 221085 h 458143"/>
              <a:gd name="connsiteX69" fmla="*/ 85953 w 450163"/>
              <a:gd name="connsiteY69" fmla="*/ 112637 h 458143"/>
              <a:gd name="connsiteX70" fmla="*/ 85953 w 450163"/>
              <a:gd name="connsiteY70" fmla="*/ 112632 h 458143"/>
              <a:gd name="connsiteX71" fmla="*/ 269979 w 450163"/>
              <a:gd name="connsiteY71" fmla="*/ 284541 h 458143"/>
              <a:gd name="connsiteX72" fmla="*/ 163662 w 450163"/>
              <a:gd name="connsiteY72" fmla="*/ 346288 h 458143"/>
              <a:gd name="connsiteX73" fmla="*/ 148677 w 450163"/>
              <a:gd name="connsiteY73" fmla="*/ 346288 h 458143"/>
              <a:gd name="connsiteX74" fmla="*/ 57822 w 450163"/>
              <a:gd name="connsiteY74" fmla="*/ 293535 h 458143"/>
              <a:gd name="connsiteX75" fmla="*/ 55194 w 450163"/>
              <a:gd name="connsiteY75" fmla="*/ 291985 h 458143"/>
              <a:gd name="connsiteX76" fmla="*/ 65394 w 450163"/>
              <a:gd name="connsiteY76" fmla="*/ 349388 h 458143"/>
              <a:gd name="connsiteX77" fmla="*/ 65241 w 450163"/>
              <a:gd name="connsiteY77" fmla="*/ 349388 h 458143"/>
              <a:gd name="connsiteX78" fmla="*/ 182059 w 450163"/>
              <a:gd name="connsiteY78" fmla="*/ 380729 h 458143"/>
              <a:gd name="connsiteX79" fmla="*/ 269979 w 450163"/>
              <a:gd name="connsiteY79" fmla="*/ 329840 h 458143"/>
              <a:gd name="connsiteX80" fmla="*/ 269979 w 450163"/>
              <a:gd name="connsiteY80" fmla="*/ 284541 h 45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50163" h="458143">
                <a:moveTo>
                  <a:pt x="201222" y="1"/>
                </a:moveTo>
                <a:cubicBezTo>
                  <a:pt x="233956" y="-156"/>
                  <a:pt x="265184" y="13797"/>
                  <a:pt x="286980" y="38318"/>
                </a:cubicBezTo>
                <a:cubicBezTo>
                  <a:pt x="335807" y="27923"/>
                  <a:pt x="385872" y="50270"/>
                  <a:pt x="410757" y="93710"/>
                </a:cubicBezTo>
                <a:cubicBezTo>
                  <a:pt x="427291" y="122081"/>
                  <a:pt x="430839" y="156232"/>
                  <a:pt x="420492" y="187419"/>
                </a:cubicBezTo>
                <a:lnTo>
                  <a:pt x="420492" y="187573"/>
                </a:lnTo>
                <a:cubicBezTo>
                  <a:pt x="454022" y="224806"/>
                  <a:pt x="459738" y="279418"/>
                  <a:pt x="434552" y="322858"/>
                </a:cubicBezTo>
                <a:cubicBezTo>
                  <a:pt x="418482" y="351400"/>
                  <a:pt x="390822" y="371570"/>
                  <a:pt x="358683" y="378244"/>
                </a:cubicBezTo>
                <a:cubicBezTo>
                  <a:pt x="343226" y="425874"/>
                  <a:pt x="298883" y="458143"/>
                  <a:pt x="248971" y="458143"/>
                </a:cubicBezTo>
                <a:cubicBezTo>
                  <a:pt x="216254" y="458273"/>
                  <a:pt x="185064" y="444254"/>
                  <a:pt x="163367" y="419667"/>
                </a:cubicBezTo>
                <a:cubicBezTo>
                  <a:pt x="114380" y="430063"/>
                  <a:pt x="64321" y="407721"/>
                  <a:pt x="39442" y="364127"/>
                </a:cubicBezTo>
                <a:cubicBezTo>
                  <a:pt x="22907" y="335887"/>
                  <a:pt x="19353" y="301759"/>
                  <a:pt x="29707" y="270572"/>
                </a:cubicBezTo>
                <a:cubicBezTo>
                  <a:pt x="-3829" y="233338"/>
                  <a:pt x="-9545" y="178727"/>
                  <a:pt x="15488" y="135287"/>
                </a:cubicBezTo>
                <a:cubicBezTo>
                  <a:pt x="31729" y="106718"/>
                  <a:pt x="59423" y="86542"/>
                  <a:pt x="91511" y="79900"/>
                </a:cubicBezTo>
                <a:cubicBezTo>
                  <a:pt x="106967" y="32271"/>
                  <a:pt x="151310" y="1"/>
                  <a:pt x="201222" y="1"/>
                </a:cubicBezTo>
                <a:close/>
                <a:moveTo>
                  <a:pt x="201222" y="29786"/>
                </a:moveTo>
                <a:cubicBezTo>
                  <a:pt x="153998" y="29859"/>
                  <a:pt x="115758" y="68327"/>
                  <a:pt x="115777" y="115744"/>
                </a:cubicBezTo>
                <a:lnTo>
                  <a:pt x="115777" y="217830"/>
                </a:lnTo>
                <a:lnTo>
                  <a:pt x="154869" y="240479"/>
                </a:lnTo>
                <a:lnTo>
                  <a:pt x="154869" y="116986"/>
                </a:lnTo>
                <a:cubicBezTo>
                  <a:pt x="154869" y="111555"/>
                  <a:pt x="157651" y="106590"/>
                  <a:pt x="162288" y="103952"/>
                </a:cubicBezTo>
                <a:lnTo>
                  <a:pt x="253143" y="51358"/>
                </a:lnTo>
                <a:cubicBezTo>
                  <a:pt x="254068" y="50891"/>
                  <a:pt x="255306" y="50116"/>
                  <a:pt x="255924" y="49808"/>
                </a:cubicBezTo>
                <a:cubicBezTo>
                  <a:pt x="240474" y="36927"/>
                  <a:pt x="221157" y="29946"/>
                  <a:pt x="201069" y="29946"/>
                </a:cubicBezTo>
                <a:lnTo>
                  <a:pt x="201222" y="29792"/>
                </a:lnTo>
                <a:lnTo>
                  <a:pt x="201222" y="29786"/>
                </a:lnTo>
                <a:close/>
                <a:moveTo>
                  <a:pt x="310671" y="65739"/>
                </a:moveTo>
                <a:cubicBezTo>
                  <a:pt x="295728" y="65763"/>
                  <a:pt x="281056" y="69737"/>
                  <a:pt x="268129" y="77262"/>
                </a:cubicBezTo>
                <a:lnTo>
                  <a:pt x="180208" y="128305"/>
                </a:lnTo>
                <a:lnTo>
                  <a:pt x="180208" y="173609"/>
                </a:lnTo>
                <a:lnTo>
                  <a:pt x="286673" y="111862"/>
                </a:lnTo>
                <a:cubicBezTo>
                  <a:pt x="291322" y="109223"/>
                  <a:pt x="297010" y="109223"/>
                  <a:pt x="301659" y="111862"/>
                </a:cubicBezTo>
                <a:lnTo>
                  <a:pt x="392514" y="164615"/>
                </a:lnTo>
                <a:cubicBezTo>
                  <a:pt x="393291" y="165083"/>
                  <a:pt x="394523" y="165698"/>
                  <a:pt x="395142" y="166166"/>
                </a:cubicBezTo>
                <a:cubicBezTo>
                  <a:pt x="398542" y="146463"/>
                  <a:pt x="394835" y="126139"/>
                  <a:pt x="384947" y="108762"/>
                </a:cubicBezTo>
                <a:cubicBezTo>
                  <a:pt x="369653" y="82096"/>
                  <a:pt x="341317" y="65685"/>
                  <a:pt x="310671" y="65745"/>
                </a:cubicBezTo>
                <a:lnTo>
                  <a:pt x="310671" y="65739"/>
                </a:lnTo>
                <a:close/>
                <a:moveTo>
                  <a:pt x="289608" y="139476"/>
                </a:moveTo>
                <a:lnTo>
                  <a:pt x="250510" y="162125"/>
                </a:lnTo>
                <a:lnTo>
                  <a:pt x="356969" y="223877"/>
                </a:lnTo>
                <a:cubicBezTo>
                  <a:pt x="361606" y="226511"/>
                  <a:pt x="364388" y="231475"/>
                  <a:pt x="364388" y="236906"/>
                </a:cubicBezTo>
                <a:lnTo>
                  <a:pt x="364388" y="345359"/>
                </a:lnTo>
                <a:cubicBezTo>
                  <a:pt x="383085" y="338531"/>
                  <a:pt x="398848" y="325189"/>
                  <a:pt x="408890" y="307812"/>
                </a:cubicBezTo>
                <a:lnTo>
                  <a:pt x="408737" y="307658"/>
                </a:lnTo>
                <a:cubicBezTo>
                  <a:pt x="432378" y="266543"/>
                  <a:pt x="418477" y="214103"/>
                  <a:pt x="377528" y="190365"/>
                </a:cubicBezTo>
                <a:lnTo>
                  <a:pt x="289608" y="139476"/>
                </a:lnTo>
                <a:close/>
                <a:moveTo>
                  <a:pt x="225017" y="176869"/>
                </a:moveTo>
                <a:lnTo>
                  <a:pt x="180208" y="202932"/>
                </a:lnTo>
                <a:lnTo>
                  <a:pt x="180208" y="254905"/>
                </a:lnTo>
                <a:lnTo>
                  <a:pt x="225017" y="280968"/>
                </a:lnTo>
                <a:lnTo>
                  <a:pt x="269831" y="254905"/>
                </a:lnTo>
                <a:lnTo>
                  <a:pt x="269831" y="202932"/>
                </a:lnTo>
                <a:lnTo>
                  <a:pt x="225017" y="176869"/>
                </a:lnTo>
                <a:close/>
                <a:moveTo>
                  <a:pt x="295477" y="217830"/>
                </a:moveTo>
                <a:lnTo>
                  <a:pt x="295472" y="341170"/>
                </a:lnTo>
                <a:cubicBezTo>
                  <a:pt x="295630" y="346601"/>
                  <a:pt x="292696" y="351565"/>
                  <a:pt x="288058" y="354204"/>
                </a:cubicBezTo>
                <a:lnTo>
                  <a:pt x="197203" y="406798"/>
                </a:lnTo>
                <a:cubicBezTo>
                  <a:pt x="196431" y="407265"/>
                  <a:pt x="195041" y="408046"/>
                  <a:pt x="194422" y="408354"/>
                </a:cubicBezTo>
                <a:cubicBezTo>
                  <a:pt x="209720" y="421228"/>
                  <a:pt x="229189" y="428210"/>
                  <a:pt x="249124" y="428210"/>
                </a:cubicBezTo>
                <a:lnTo>
                  <a:pt x="249124" y="428364"/>
                </a:lnTo>
                <a:cubicBezTo>
                  <a:pt x="296249" y="428364"/>
                  <a:pt x="334570" y="389888"/>
                  <a:pt x="334570" y="342412"/>
                </a:cubicBezTo>
                <a:lnTo>
                  <a:pt x="334570" y="240479"/>
                </a:lnTo>
                <a:lnTo>
                  <a:pt x="295477" y="217830"/>
                </a:lnTo>
                <a:close/>
                <a:moveTo>
                  <a:pt x="85953" y="112632"/>
                </a:moveTo>
                <a:cubicBezTo>
                  <a:pt x="67191" y="119598"/>
                  <a:pt x="51447" y="132936"/>
                  <a:pt x="41451" y="150333"/>
                </a:cubicBezTo>
                <a:cubicBezTo>
                  <a:pt x="17856" y="191382"/>
                  <a:pt x="31820" y="243861"/>
                  <a:pt x="72660" y="267626"/>
                </a:cubicBezTo>
                <a:lnTo>
                  <a:pt x="160427" y="318515"/>
                </a:lnTo>
                <a:lnTo>
                  <a:pt x="199678" y="295712"/>
                </a:lnTo>
                <a:lnTo>
                  <a:pt x="93372" y="234119"/>
                </a:lnTo>
                <a:cubicBezTo>
                  <a:pt x="88735" y="231326"/>
                  <a:pt x="85953" y="226516"/>
                  <a:pt x="85953" y="221085"/>
                </a:cubicBezTo>
                <a:lnTo>
                  <a:pt x="85953" y="112637"/>
                </a:lnTo>
                <a:lnTo>
                  <a:pt x="85953" y="112632"/>
                </a:lnTo>
                <a:close/>
                <a:moveTo>
                  <a:pt x="269979" y="284541"/>
                </a:moveTo>
                <a:lnTo>
                  <a:pt x="163662" y="346288"/>
                </a:lnTo>
                <a:cubicBezTo>
                  <a:pt x="159013" y="348928"/>
                  <a:pt x="153326" y="348928"/>
                  <a:pt x="148677" y="346288"/>
                </a:cubicBezTo>
                <a:lnTo>
                  <a:pt x="57822" y="293535"/>
                </a:lnTo>
                <a:cubicBezTo>
                  <a:pt x="57050" y="293068"/>
                  <a:pt x="55812" y="292452"/>
                  <a:pt x="55194" y="291985"/>
                </a:cubicBezTo>
                <a:cubicBezTo>
                  <a:pt x="51794" y="311687"/>
                  <a:pt x="55353" y="332165"/>
                  <a:pt x="65394" y="349388"/>
                </a:cubicBezTo>
                <a:lnTo>
                  <a:pt x="65241" y="349388"/>
                </a:lnTo>
                <a:cubicBezTo>
                  <a:pt x="88882" y="390350"/>
                  <a:pt x="141110" y="404313"/>
                  <a:pt x="182059" y="380729"/>
                </a:cubicBezTo>
                <a:lnTo>
                  <a:pt x="269979" y="329840"/>
                </a:lnTo>
                <a:lnTo>
                  <a:pt x="269979" y="284541"/>
                </a:lnTo>
                <a:close/>
              </a:path>
            </a:pathLst>
          </a:custGeom>
          <a:solidFill>
            <a:schemeClr val="tx1"/>
          </a:solidFill>
          <a:ln w="146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Title 4">
            <a:extLst>
              <a:ext uri="{FF2B5EF4-FFF2-40B4-BE49-F238E27FC236}">
                <a16:creationId xmlns:a16="http://schemas.microsoft.com/office/drawing/2014/main" id="{96D62E53-3ED8-D224-CCEA-7C804F6920CD}"/>
              </a:ext>
            </a:extLst>
          </p:cNvPr>
          <p:cNvSpPr txBox="1">
            <a:spLocks/>
          </p:cNvSpPr>
          <p:nvPr/>
        </p:nvSpPr>
        <p:spPr>
          <a:xfrm>
            <a:off x="710124" y="1702476"/>
            <a:ext cx="2179705" cy="276999"/>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800">
                <a:gradFill flip="none" rotWithShape="1">
                  <a:gsLst>
                    <a:gs pos="0">
                      <a:srgbClr val="C00000"/>
                    </a:gs>
                    <a:gs pos="60000">
                      <a:schemeClr val="accent5">
                        <a:lumMod val="60000"/>
                        <a:lumOff val="40000"/>
                      </a:schemeClr>
                    </a:gs>
                  </a:gsLst>
                  <a:path path="circle">
                    <a:fillToRect t="100000" r="100000"/>
                  </a:path>
                  <a:tileRect l="-100000" b="-100000"/>
                </a:gradFill>
              </a:rPr>
              <a:t>Customer Solutions</a:t>
            </a:r>
          </a:p>
        </p:txBody>
      </p:sp>
      <p:sp>
        <p:nvSpPr>
          <p:cNvPr id="19" name="Title 4">
            <a:extLst>
              <a:ext uri="{FF2B5EF4-FFF2-40B4-BE49-F238E27FC236}">
                <a16:creationId xmlns:a16="http://schemas.microsoft.com/office/drawing/2014/main" id="{39E0AB20-51A4-C553-0CE1-EF75888BCE02}"/>
              </a:ext>
            </a:extLst>
          </p:cNvPr>
          <p:cNvSpPr txBox="1">
            <a:spLocks/>
          </p:cNvSpPr>
          <p:nvPr/>
        </p:nvSpPr>
        <p:spPr>
          <a:xfrm>
            <a:off x="5002846" y="5449249"/>
            <a:ext cx="924407" cy="161583"/>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050">
                <a:gradFill flip="none" rotWithShape="1">
                  <a:gsLst>
                    <a:gs pos="0">
                      <a:srgbClr val="8DC8E8"/>
                    </a:gs>
                    <a:gs pos="60000">
                      <a:schemeClr val="accent6">
                        <a:lumMod val="60000"/>
                        <a:lumOff val="40000"/>
                      </a:schemeClr>
                    </a:gs>
                  </a:gsLst>
                  <a:path path="circle">
                    <a:fillToRect t="100000" r="100000"/>
                  </a:path>
                  <a:tileRect l="-100000" b="-100000"/>
                </a:gradFill>
              </a:rPr>
              <a:t>AI Foundation</a:t>
            </a:r>
          </a:p>
        </p:txBody>
      </p:sp>
      <p:sp>
        <p:nvSpPr>
          <p:cNvPr id="7" name="Rectangle 6">
            <a:extLst>
              <a:ext uri="{FF2B5EF4-FFF2-40B4-BE49-F238E27FC236}">
                <a16:creationId xmlns:a16="http://schemas.microsoft.com/office/drawing/2014/main" id="{B06B1E36-C1AD-9CC2-1D91-E7C7100C2C5A}"/>
              </a:ext>
            </a:extLst>
          </p:cNvPr>
          <p:cNvSpPr/>
          <p:nvPr/>
        </p:nvSpPr>
        <p:spPr bwMode="auto">
          <a:xfrm>
            <a:off x="2905409" y="1694497"/>
            <a:ext cx="426575" cy="2913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GB" sz="1100">
                <a:solidFill>
                  <a:srgbClr val="FFFFFF"/>
                </a:solidFill>
                <a:ea typeface="Segoe UI" pitchFamily="34" charset="0"/>
                <a:cs typeface="Segoe UI" pitchFamily="34" charset="0"/>
              </a:rPr>
              <a:t>FSI</a:t>
            </a:r>
            <a:endParaRPr lang="en-HK" sz="1100">
              <a:solidFill>
                <a:srgbClr val="FFFFFF"/>
              </a:solidFill>
              <a:ea typeface="Segoe UI" pitchFamily="34" charset="0"/>
              <a:cs typeface="Segoe UI" pitchFamily="34" charset="0"/>
            </a:endParaRPr>
          </a:p>
        </p:txBody>
      </p:sp>
      <p:pic>
        <p:nvPicPr>
          <p:cNvPr id="6" name="Picture 5" descr="Icon&#10;&#10;Description automatically generated">
            <a:extLst>
              <a:ext uri="{FF2B5EF4-FFF2-40B4-BE49-F238E27FC236}">
                <a16:creationId xmlns:a16="http://schemas.microsoft.com/office/drawing/2014/main" id="{E57798C8-A478-75AE-C14E-E722A47A91F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38910" y="4648052"/>
            <a:ext cx="622132" cy="613641"/>
          </a:xfrm>
          <a:prstGeom prst="rect">
            <a:avLst/>
          </a:prstGeom>
        </p:spPr>
      </p:pic>
      <p:pic>
        <p:nvPicPr>
          <p:cNvPr id="21" name="Picture 20" descr="Icon&#10;&#10;Description automatically generated">
            <a:extLst>
              <a:ext uri="{FF2B5EF4-FFF2-40B4-BE49-F238E27FC236}">
                <a16:creationId xmlns:a16="http://schemas.microsoft.com/office/drawing/2014/main" id="{DB19B209-A822-152E-1D1E-63ECA95593F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1208111" y="2330999"/>
            <a:ext cx="611996" cy="603642"/>
          </a:xfrm>
          <a:prstGeom prst="rect">
            <a:avLst/>
          </a:prstGeom>
        </p:spPr>
      </p:pic>
      <p:pic>
        <p:nvPicPr>
          <p:cNvPr id="22" name="Graphic 21">
            <a:extLst>
              <a:ext uri="{FF2B5EF4-FFF2-40B4-BE49-F238E27FC236}">
                <a16:creationId xmlns:a16="http://schemas.microsoft.com/office/drawing/2014/main" id="{8328CEA4-8D2F-B09C-F99C-01B08AF3645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60112" y="2818394"/>
            <a:ext cx="359111" cy="354210"/>
          </a:xfrm>
          <a:prstGeom prst="rect">
            <a:avLst/>
          </a:prstGeom>
        </p:spPr>
      </p:pic>
      <p:pic>
        <p:nvPicPr>
          <p:cNvPr id="24" name="Picture 23" descr="Laptop and mobile device in purple and blue color">
            <a:extLst>
              <a:ext uri="{FF2B5EF4-FFF2-40B4-BE49-F238E27FC236}">
                <a16:creationId xmlns:a16="http://schemas.microsoft.com/office/drawing/2014/main" id="{50334F68-96AD-0D10-5FF8-1312FDBAE213}"/>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687102" y="2737594"/>
            <a:ext cx="388380" cy="425794"/>
          </a:xfrm>
          <a:prstGeom prst="rect">
            <a:avLst/>
          </a:prstGeom>
          <a:effectLst>
            <a:outerShdw blurRad="38100" algn="ctr" rotWithShape="0">
              <a:prstClr val="black">
                <a:alpha val="24000"/>
              </a:prstClr>
            </a:outerShdw>
          </a:effectLst>
        </p:spPr>
      </p:pic>
      <p:pic>
        <p:nvPicPr>
          <p:cNvPr id="33" name="Picture 2" descr="an arrow pointing to the left on a white background in black and white ...">
            <a:extLst>
              <a:ext uri="{FF2B5EF4-FFF2-40B4-BE49-F238E27FC236}">
                <a16:creationId xmlns:a16="http://schemas.microsoft.com/office/drawing/2014/main" id="{145B24C5-58BF-AB07-1624-F7B241198821}"/>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5653" y="3625973"/>
            <a:ext cx="366199" cy="2486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an arrow pointing to the left on a white background in black and white ...">
            <a:extLst>
              <a:ext uri="{FF2B5EF4-FFF2-40B4-BE49-F238E27FC236}">
                <a16:creationId xmlns:a16="http://schemas.microsoft.com/office/drawing/2014/main" id="{F8BA1841-BA03-FAB5-6BF6-DB3792F646BD}"/>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280729" y="3865075"/>
            <a:ext cx="298265" cy="2486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an arrow pointing to the left on a white background in black and white ...">
            <a:extLst>
              <a:ext uri="{FF2B5EF4-FFF2-40B4-BE49-F238E27FC236}">
                <a16:creationId xmlns:a16="http://schemas.microsoft.com/office/drawing/2014/main" id="{18BDFE59-9A07-22A8-50E7-A57D11A7225A}"/>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9211135" y="2834374"/>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n arrow pointing to the left on a white background in black and white ...">
            <a:extLst>
              <a:ext uri="{FF2B5EF4-FFF2-40B4-BE49-F238E27FC236}">
                <a16:creationId xmlns:a16="http://schemas.microsoft.com/office/drawing/2014/main" id="{381E0963-DA3D-975C-09AB-B42DA529639A}"/>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8382801" flipH="1">
            <a:off x="7664741" y="3292606"/>
            <a:ext cx="360901" cy="30090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A94F37B-80DE-FD8A-36C0-BB00C26DCCD7}"/>
              </a:ext>
            </a:extLst>
          </p:cNvPr>
          <p:cNvSpPr txBox="1"/>
          <p:nvPr/>
        </p:nvSpPr>
        <p:spPr>
          <a:xfrm>
            <a:off x="8149027" y="4296140"/>
            <a:ext cx="1022684" cy="123111"/>
          </a:xfrm>
          <a:prstGeom prst="rect">
            <a:avLst/>
          </a:prstGeom>
          <a:noFill/>
        </p:spPr>
        <p:txBody>
          <a:bodyPr wrap="square" lIns="0" tIns="0" rIns="0" bIns="0" rtlCol="0">
            <a:spAutoFit/>
          </a:bodyPr>
          <a:lstStyle/>
          <a:p>
            <a:pPr algn="ctr"/>
            <a:r>
              <a:rPr lang="en-HK" sz="800"/>
              <a:t>GenAI Models</a:t>
            </a:r>
            <a:endParaRPr lang="en-US" sz="800"/>
          </a:p>
        </p:txBody>
      </p:sp>
      <p:sp>
        <p:nvSpPr>
          <p:cNvPr id="43" name="TextBox 42">
            <a:extLst>
              <a:ext uri="{FF2B5EF4-FFF2-40B4-BE49-F238E27FC236}">
                <a16:creationId xmlns:a16="http://schemas.microsoft.com/office/drawing/2014/main" id="{EC9460E2-39A3-9AB3-A7A7-B1BB6800ECC7}"/>
              </a:ext>
            </a:extLst>
          </p:cNvPr>
          <p:cNvSpPr txBox="1"/>
          <p:nvPr/>
        </p:nvSpPr>
        <p:spPr>
          <a:xfrm>
            <a:off x="8129977" y="5133989"/>
            <a:ext cx="1022684" cy="123111"/>
          </a:xfrm>
          <a:prstGeom prst="rect">
            <a:avLst/>
          </a:prstGeom>
          <a:noFill/>
        </p:spPr>
        <p:txBody>
          <a:bodyPr wrap="square" lIns="0" tIns="0" rIns="0" bIns="0" rtlCol="0">
            <a:spAutoFit/>
          </a:bodyPr>
          <a:lstStyle/>
          <a:p>
            <a:pPr algn="ctr"/>
            <a:r>
              <a:rPr lang="en-US" sz="800"/>
              <a:t>Non-GenAI Features</a:t>
            </a:r>
          </a:p>
        </p:txBody>
      </p:sp>
      <p:pic>
        <p:nvPicPr>
          <p:cNvPr id="44" name="Picture 2" descr="an arrow pointing to the left on a white background in black and white ...">
            <a:extLst>
              <a:ext uri="{FF2B5EF4-FFF2-40B4-BE49-F238E27FC236}">
                <a16:creationId xmlns:a16="http://schemas.microsoft.com/office/drawing/2014/main" id="{C5059CCE-DF02-DC57-D49F-8074DAD7168D}"/>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7640018" flipH="1">
            <a:off x="7731678" y="3321238"/>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an arrow pointing to the left on a white background in black and white ...">
            <a:extLst>
              <a:ext uri="{FF2B5EF4-FFF2-40B4-BE49-F238E27FC236}">
                <a16:creationId xmlns:a16="http://schemas.microsoft.com/office/drawing/2014/main" id="{1A5D51F2-FB6D-754E-4A8D-C29A5274F57B}"/>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681701" flipH="1">
            <a:off x="7658093" y="4320486"/>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an arrow pointing to the left on a white background in black and white ...">
            <a:extLst>
              <a:ext uri="{FF2B5EF4-FFF2-40B4-BE49-F238E27FC236}">
                <a16:creationId xmlns:a16="http://schemas.microsoft.com/office/drawing/2014/main" id="{7AFA41E7-FA2F-BDF3-6F2D-9F537AF228F5}"/>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38918" flipH="1">
            <a:off x="7705980" y="4263393"/>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an arrow pointing to the left on a white background in black and white ...">
            <a:extLst>
              <a:ext uri="{FF2B5EF4-FFF2-40B4-BE49-F238E27FC236}">
                <a16:creationId xmlns:a16="http://schemas.microsoft.com/office/drawing/2014/main" id="{F95D5481-4B12-385A-E905-4228F0ABB0C3}"/>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879" y="3807111"/>
            <a:ext cx="392939" cy="24867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an arrow pointing to the left on a white background in black and white ...">
            <a:extLst>
              <a:ext uri="{FF2B5EF4-FFF2-40B4-BE49-F238E27FC236}">
                <a16:creationId xmlns:a16="http://schemas.microsoft.com/office/drawing/2014/main" id="{B875BFBC-7D2F-C93D-6C32-75F32104A366}"/>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657353" y="3873786"/>
            <a:ext cx="392939" cy="24867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an arrow pointing to the left on a white background in black and white ...">
            <a:extLst>
              <a:ext uri="{FF2B5EF4-FFF2-40B4-BE49-F238E27FC236}">
                <a16:creationId xmlns:a16="http://schemas.microsoft.com/office/drawing/2014/main" id="{F2A5A52E-B58A-DA01-DAF6-A52E1A3758D8}"/>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114345" y="2818394"/>
            <a:ext cx="360901" cy="30090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DD4E7AF-24AD-0EE9-1E08-30628E5AF190}"/>
              </a:ext>
            </a:extLst>
          </p:cNvPr>
          <p:cNvSpPr/>
          <p:nvPr/>
        </p:nvSpPr>
        <p:spPr bwMode="auto">
          <a:xfrm>
            <a:off x="2494933" y="4051395"/>
            <a:ext cx="1088215" cy="706785"/>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Source</a:t>
            </a:r>
            <a:br>
              <a:rPr lang="en-US" sz="900">
                <a:solidFill>
                  <a:schemeClr val="tx1"/>
                </a:solidFill>
                <a:latin typeface="+mj-lt"/>
              </a:rPr>
            </a:br>
            <a:r>
              <a:rPr lang="en-US" sz="900">
                <a:solidFill>
                  <a:schemeClr val="tx1"/>
                </a:solidFill>
                <a:latin typeface="+mj-lt"/>
              </a:rPr>
              <a:t>Knowledge Repo</a:t>
            </a:r>
          </a:p>
        </p:txBody>
      </p:sp>
      <p:pic>
        <p:nvPicPr>
          <p:cNvPr id="76" name="Picture 2" descr="an arrow pointing to the left on a white background in black and white ...">
            <a:extLst>
              <a:ext uri="{FF2B5EF4-FFF2-40B4-BE49-F238E27FC236}">
                <a16:creationId xmlns:a16="http://schemas.microsoft.com/office/drawing/2014/main" id="{E8A589D5-67DE-2C7C-7A70-C5186E3B76CA}"/>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7640018" flipH="1">
            <a:off x="3517999" y="3929664"/>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an arrow pointing to the left on a white background in black and white ...">
            <a:extLst>
              <a:ext uri="{FF2B5EF4-FFF2-40B4-BE49-F238E27FC236}">
                <a16:creationId xmlns:a16="http://schemas.microsoft.com/office/drawing/2014/main" id="{8B2F4B42-FE5C-B412-DEA8-53A748568211}"/>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38918" flipH="1">
            <a:off x="3492046" y="3319216"/>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an arrow pointing to the left on a white background in black and white ...">
            <a:extLst>
              <a:ext uri="{FF2B5EF4-FFF2-40B4-BE49-F238E27FC236}">
                <a16:creationId xmlns:a16="http://schemas.microsoft.com/office/drawing/2014/main" id="{C31528AD-A624-2195-7DEA-1898DCB31C90}"/>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flipH="1">
            <a:off x="9756945" y="3377516"/>
            <a:ext cx="505511" cy="30090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74F260BA-EE67-71BE-88D4-76B16E465867}"/>
              </a:ext>
            </a:extLst>
          </p:cNvPr>
          <p:cNvPicPr>
            <a:picLocks noChangeAspect="1"/>
          </p:cNvPicPr>
          <p:nvPr/>
        </p:nvPicPr>
        <p:blipFill>
          <a:blip r:embed="rId21">
            <a:grayscl/>
          </a:blip>
          <a:stretch>
            <a:fillRect/>
          </a:stretch>
        </p:blipFill>
        <p:spPr>
          <a:xfrm>
            <a:off x="2713306" y="4149801"/>
            <a:ext cx="198460" cy="237273"/>
          </a:xfrm>
          <a:prstGeom prst="rect">
            <a:avLst/>
          </a:prstGeom>
        </p:spPr>
      </p:pic>
      <p:pic>
        <p:nvPicPr>
          <p:cNvPr id="83" name="Picture 82">
            <a:extLst>
              <a:ext uri="{FF2B5EF4-FFF2-40B4-BE49-F238E27FC236}">
                <a16:creationId xmlns:a16="http://schemas.microsoft.com/office/drawing/2014/main" id="{C375ACD3-77AD-3B7F-21E9-79967672B582}"/>
              </a:ext>
            </a:extLst>
          </p:cNvPr>
          <p:cNvPicPr>
            <a:picLocks noChangeAspect="1"/>
          </p:cNvPicPr>
          <p:nvPr/>
        </p:nvPicPr>
        <p:blipFill>
          <a:blip r:embed="rId21">
            <a:grayscl/>
          </a:blip>
          <a:stretch>
            <a:fillRect/>
          </a:stretch>
        </p:blipFill>
        <p:spPr>
          <a:xfrm>
            <a:off x="2960956" y="4149801"/>
            <a:ext cx="198460" cy="237273"/>
          </a:xfrm>
          <a:prstGeom prst="rect">
            <a:avLst/>
          </a:prstGeom>
        </p:spPr>
      </p:pic>
      <p:pic>
        <p:nvPicPr>
          <p:cNvPr id="84" name="Picture 83">
            <a:extLst>
              <a:ext uri="{FF2B5EF4-FFF2-40B4-BE49-F238E27FC236}">
                <a16:creationId xmlns:a16="http://schemas.microsoft.com/office/drawing/2014/main" id="{FB8B5CCF-8E15-0ED4-5B92-F47338DB0E76}"/>
              </a:ext>
            </a:extLst>
          </p:cNvPr>
          <p:cNvPicPr>
            <a:picLocks noChangeAspect="1"/>
          </p:cNvPicPr>
          <p:nvPr/>
        </p:nvPicPr>
        <p:blipFill>
          <a:blip r:embed="rId21">
            <a:grayscl/>
          </a:blip>
          <a:stretch>
            <a:fillRect/>
          </a:stretch>
        </p:blipFill>
        <p:spPr>
          <a:xfrm>
            <a:off x="3208606" y="4149801"/>
            <a:ext cx="198460" cy="237273"/>
          </a:xfrm>
          <a:prstGeom prst="rect">
            <a:avLst/>
          </a:prstGeom>
        </p:spPr>
      </p:pic>
      <p:sp>
        <p:nvSpPr>
          <p:cNvPr id="91" name="Rectangle 90">
            <a:extLst>
              <a:ext uri="{FF2B5EF4-FFF2-40B4-BE49-F238E27FC236}">
                <a16:creationId xmlns:a16="http://schemas.microsoft.com/office/drawing/2014/main" id="{C581B963-F240-4555-E875-8DB627FE9FDC}"/>
              </a:ext>
            </a:extLst>
          </p:cNvPr>
          <p:cNvSpPr/>
          <p:nvPr/>
        </p:nvSpPr>
        <p:spPr bwMode="auto">
          <a:xfrm>
            <a:off x="507075" y="3418343"/>
            <a:ext cx="919045" cy="884643"/>
          </a:xfrm>
          <a:prstGeom prst="rect">
            <a:avLst/>
          </a:prstGeom>
          <a:solidFill>
            <a:schemeClr val="tx2">
              <a:lumMod val="20000"/>
              <a:lumOff val="80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a:solidFill>
                  <a:srgbClr val="000000"/>
                </a:solidFill>
                <a:latin typeface="Segoe Sans Text"/>
              </a:rPr>
              <a:t>Doc </a:t>
            </a:r>
            <a:r>
              <a:rPr lang="en-US" sz="900" err="1">
                <a:solidFill>
                  <a:srgbClr val="000000"/>
                </a:solidFill>
                <a:latin typeface="Segoe Sans Text"/>
              </a:rPr>
              <a:t>Mgmt</a:t>
            </a:r>
            <a:r>
              <a:rPr kumimoji="0" lang="en-US" sz="900" b="0" i="0" u="none" strike="noStrike" kern="1200" cap="none" spc="0" normalizeH="0" baseline="0" noProof="0">
                <a:ln>
                  <a:noFill/>
                </a:ln>
                <a:solidFill>
                  <a:srgbClr val="000000"/>
                </a:solidFill>
                <a:effectLst/>
                <a:uLnTx/>
                <a:uFillTx/>
                <a:latin typeface="Segoe Sans Text"/>
                <a:ea typeface="+mn-ea"/>
                <a:cs typeface="+mn-cs"/>
              </a:rPr>
              <a:t> UI</a:t>
            </a:r>
          </a:p>
        </p:txBody>
      </p:sp>
      <p:pic>
        <p:nvPicPr>
          <p:cNvPr id="92" name="Picture 91" descr="Laptop and mobile device in purple and blue color">
            <a:extLst>
              <a:ext uri="{FF2B5EF4-FFF2-40B4-BE49-F238E27FC236}">
                <a16:creationId xmlns:a16="http://schemas.microsoft.com/office/drawing/2014/main" id="{C1D76764-B7BD-B5AA-A1C9-0C9EB4493A03}"/>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4108" y="3685028"/>
            <a:ext cx="388380" cy="425794"/>
          </a:xfrm>
          <a:prstGeom prst="rect">
            <a:avLst/>
          </a:prstGeom>
          <a:effectLst>
            <a:outerShdw blurRad="38100" algn="ctr" rotWithShape="0">
              <a:prstClr val="black">
                <a:alpha val="24000"/>
              </a:prstClr>
            </a:outerShdw>
          </a:effectLst>
        </p:spPr>
      </p:pic>
      <p:sp>
        <p:nvSpPr>
          <p:cNvPr id="93" name="Rectangle 92">
            <a:extLst>
              <a:ext uri="{FF2B5EF4-FFF2-40B4-BE49-F238E27FC236}">
                <a16:creationId xmlns:a16="http://schemas.microsoft.com/office/drawing/2014/main" id="{BD3F9917-0763-2E88-89A3-AEBFB38165DC}"/>
              </a:ext>
            </a:extLst>
          </p:cNvPr>
          <p:cNvSpPr/>
          <p:nvPr/>
        </p:nvSpPr>
        <p:spPr bwMode="auto">
          <a:xfrm>
            <a:off x="1344385" y="2461019"/>
            <a:ext cx="896668" cy="59115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Container Registry</a:t>
            </a:r>
          </a:p>
        </p:txBody>
      </p:sp>
      <p:sp>
        <p:nvSpPr>
          <p:cNvPr id="95" name="Rectangle 94">
            <a:extLst>
              <a:ext uri="{FF2B5EF4-FFF2-40B4-BE49-F238E27FC236}">
                <a16:creationId xmlns:a16="http://schemas.microsoft.com/office/drawing/2014/main" id="{84AEBA2F-6454-92BB-1FE0-95FFD55AB62C}"/>
              </a:ext>
            </a:extLst>
          </p:cNvPr>
          <p:cNvSpPr/>
          <p:nvPr/>
        </p:nvSpPr>
        <p:spPr bwMode="auto">
          <a:xfrm>
            <a:off x="1335792" y="3563152"/>
            <a:ext cx="893832" cy="59115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App Service</a:t>
            </a:r>
          </a:p>
        </p:txBody>
      </p:sp>
      <p:pic>
        <p:nvPicPr>
          <p:cNvPr id="97" name="Graphic 96">
            <a:extLst>
              <a:ext uri="{FF2B5EF4-FFF2-40B4-BE49-F238E27FC236}">
                <a16:creationId xmlns:a16="http://schemas.microsoft.com/office/drawing/2014/main" id="{648C8699-8191-DC61-6538-EC5D76B7F638}"/>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662415" y="3662786"/>
            <a:ext cx="219600" cy="220468"/>
          </a:xfrm>
          <a:prstGeom prst="rect">
            <a:avLst/>
          </a:prstGeom>
        </p:spPr>
      </p:pic>
      <p:pic>
        <p:nvPicPr>
          <p:cNvPr id="99" name="Graphic 98">
            <a:extLst>
              <a:ext uri="{FF2B5EF4-FFF2-40B4-BE49-F238E27FC236}">
                <a16:creationId xmlns:a16="http://schemas.microsoft.com/office/drawing/2014/main" id="{7B7DCB27-98D1-B7A0-311B-7F425976D0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2024" y="2516181"/>
            <a:ext cx="241390" cy="233958"/>
          </a:xfrm>
          <a:prstGeom prst="rect">
            <a:avLst/>
          </a:prstGeom>
        </p:spPr>
      </p:pic>
      <p:pic>
        <p:nvPicPr>
          <p:cNvPr id="100" name="Picture 2" descr="an arrow pointing to the left on a white background in black and white ...">
            <a:extLst>
              <a:ext uri="{FF2B5EF4-FFF2-40B4-BE49-F238E27FC236}">
                <a16:creationId xmlns:a16="http://schemas.microsoft.com/office/drawing/2014/main" id="{F2372B7C-410E-AD2C-832F-EA24623B308E}"/>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flipH="1">
            <a:off x="1529717" y="3122527"/>
            <a:ext cx="505511" cy="300902"/>
          </a:xfrm>
          <a:prstGeom prst="rect">
            <a:avLst/>
          </a:prstGeom>
          <a:noFill/>
          <a:extLst>
            <a:ext uri="{909E8E84-426E-40DD-AFC4-6F175D3DCCD1}">
              <a14:hiddenFill xmlns:a14="http://schemas.microsoft.com/office/drawing/2010/main">
                <a:solidFill>
                  <a:srgbClr val="FFFFFF"/>
                </a:solidFill>
              </a14:hiddenFill>
            </a:ext>
          </a:extLst>
        </p:spPr>
      </p:pic>
      <p:pic>
        <p:nvPicPr>
          <p:cNvPr id="101" name="Graphic 100">
            <a:extLst>
              <a:ext uri="{FF2B5EF4-FFF2-40B4-BE49-F238E27FC236}">
                <a16:creationId xmlns:a16="http://schemas.microsoft.com/office/drawing/2014/main" id="{F505C57A-85FC-4825-6040-F0E644B40D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9858" y="4572286"/>
            <a:ext cx="296786" cy="292735"/>
          </a:xfrm>
          <a:prstGeom prst="rect">
            <a:avLst/>
          </a:prstGeom>
        </p:spPr>
      </p:pic>
      <p:pic>
        <p:nvPicPr>
          <p:cNvPr id="102" name="Picture 2" descr="an arrow pointing to the left on a white background in black and white ...">
            <a:extLst>
              <a:ext uri="{FF2B5EF4-FFF2-40B4-BE49-F238E27FC236}">
                <a16:creationId xmlns:a16="http://schemas.microsoft.com/office/drawing/2014/main" id="{16C4D904-CBA7-E058-574F-F19EB5870CF3}"/>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7640018" flipH="1">
            <a:off x="2178013" y="3249129"/>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an arrow pointing to the left on a white background in black and white ...">
            <a:extLst>
              <a:ext uri="{FF2B5EF4-FFF2-40B4-BE49-F238E27FC236}">
                <a16:creationId xmlns:a16="http://schemas.microsoft.com/office/drawing/2014/main" id="{C666ADDB-0EFB-D1D4-54C7-3C5F76F7BBC6}"/>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38918" flipH="1">
            <a:off x="2178691" y="4182492"/>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an arrow pointing to the left on a white background in black and white ...">
            <a:extLst>
              <a:ext uri="{FF2B5EF4-FFF2-40B4-BE49-F238E27FC236}">
                <a16:creationId xmlns:a16="http://schemas.microsoft.com/office/drawing/2014/main" id="{164D7B02-8838-540A-E694-437B548AE85E}"/>
              </a:ext>
            </a:extLst>
          </p:cNvPr>
          <p:cNvPicPr>
            <a:picLocks noChangeAspect="1" noChangeArrowheads="1"/>
          </p:cNvPicPr>
          <p:nvPr/>
        </p:nvPicPr>
        <p:blipFill>
          <a:blip r:embed="rId20"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flipH="1">
            <a:off x="737328" y="4209212"/>
            <a:ext cx="505511" cy="300902"/>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26874910-7598-1AAD-23F1-41CD3C56AED5}"/>
              </a:ext>
            </a:extLst>
          </p:cNvPr>
          <p:cNvSpPr txBox="1"/>
          <p:nvPr/>
        </p:nvSpPr>
        <p:spPr>
          <a:xfrm>
            <a:off x="404609" y="5260585"/>
            <a:ext cx="908411"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Sans Text Semibold"/>
                <a:ea typeface="+mn-ea"/>
                <a:cs typeface="+mn-cs"/>
              </a:rPr>
              <a:t>Knowled</a:t>
            </a:r>
            <a:r>
              <a:rPr lang="en-US" sz="800" err="1">
                <a:solidFill>
                  <a:srgbClr val="000000"/>
                </a:solidFill>
                <a:latin typeface="Segoe Sans Text Semibold"/>
              </a:rPr>
              <a:t>ge</a:t>
            </a:r>
            <a:r>
              <a:rPr lang="en-US" sz="800">
                <a:solidFill>
                  <a:srgbClr val="000000"/>
                </a:solidFill>
                <a:latin typeface="Segoe Sans Text Semibold"/>
              </a:rPr>
              <a:t> Base Admin</a:t>
            </a:r>
            <a:endParaRPr kumimoji="0" lang="en-US" sz="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7" name="TextBox 106">
            <a:extLst>
              <a:ext uri="{FF2B5EF4-FFF2-40B4-BE49-F238E27FC236}">
                <a16:creationId xmlns:a16="http://schemas.microsoft.com/office/drawing/2014/main" id="{D23CD59F-21AA-2325-79D6-4425A8023DD0}"/>
              </a:ext>
            </a:extLst>
          </p:cNvPr>
          <p:cNvSpPr txBox="1"/>
          <p:nvPr/>
        </p:nvSpPr>
        <p:spPr>
          <a:xfrm>
            <a:off x="11059903" y="2175665"/>
            <a:ext cx="908411" cy="12311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mn-cs"/>
              </a:rPr>
              <a:t>Business Users</a:t>
            </a:r>
          </a:p>
        </p:txBody>
      </p:sp>
      <p:sp>
        <p:nvSpPr>
          <p:cNvPr id="109" name="Rectangle 108">
            <a:extLst>
              <a:ext uri="{FF2B5EF4-FFF2-40B4-BE49-F238E27FC236}">
                <a16:creationId xmlns:a16="http://schemas.microsoft.com/office/drawing/2014/main" id="{496FD5B0-03D7-2320-B22E-7B9B22EEF114}"/>
              </a:ext>
            </a:extLst>
          </p:cNvPr>
          <p:cNvSpPr/>
          <p:nvPr/>
        </p:nvSpPr>
        <p:spPr bwMode="auto">
          <a:xfrm>
            <a:off x="5154355" y="2939946"/>
            <a:ext cx="2497836" cy="61506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0000" numCol="1" spcCol="0" rtlCol="0" fromWordArt="0" anchor="b" anchorCtr="0" forceAA="0" compatLnSpc="1">
            <a:prstTxWarp prst="textNoShape">
              <a:avLst/>
            </a:prstTxWarp>
            <a:noAutofit/>
          </a:bodyPr>
          <a:lstStyle/>
          <a:p>
            <a:pPr algn="ctr"/>
            <a:r>
              <a:rPr lang="en-US" sz="900">
                <a:solidFill>
                  <a:schemeClr val="tx1"/>
                </a:solidFill>
                <a:latin typeface="+mj-lt"/>
              </a:rPr>
              <a:t>Microsoft Fabric</a:t>
            </a:r>
          </a:p>
        </p:txBody>
      </p:sp>
      <p:pic>
        <p:nvPicPr>
          <p:cNvPr id="70" name="Picture 4" descr="Microsoft Fabric Logo - David Alzamendi">
            <a:extLst>
              <a:ext uri="{FF2B5EF4-FFF2-40B4-BE49-F238E27FC236}">
                <a16:creationId xmlns:a16="http://schemas.microsoft.com/office/drawing/2014/main" id="{EE8AF8EF-0675-6451-95F3-1C84B003A2CA}"/>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298328" y="3035046"/>
            <a:ext cx="209890" cy="2217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2222B5B-7FBE-A7C6-F47B-C004314602BD}"/>
              </a:ext>
            </a:extLst>
          </p:cNvPr>
          <p:cNvSpPr/>
          <p:nvPr/>
        </p:nvSpPr>
        <p:spPr bwMode="auto">
          <a:xfrm>
            <a:off x="3393271" y="1694497"/>
            <a:ext cx="426575" cy="291356"/>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GB" sz="1100">
                <a:solidFill>
                  <a:srgbClr val="FFFFFF"/>
                </a:solidFill>
                <a:ea typeface="Segoe UI" pitchFamily="34" charset="0"/>
                <a:cs typeface="Segoe UI" pitchFamily="34" charset="0"/>
              </a:rPr>
              <a:t>Utility</a:t>
            </a:r>
            <a:endParaRPr lang="en-HK" sz="11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429546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6010C-7AD2-5333-1C9C-D88FF42823D3}"/>
            </a:ext>
          </a:extLst>
        </p:cNvPr>
        <p:cNvGrpSpPr/>
        <p:nvPr/>
      </p:nvGrpSpPr>
      <p:grpSpPr>
        <a:xfrm>
          <a:off x="0" y="0"/>
          <a:ext cx="0" cy="0"/>
          <a:chOff x="0" y="0"/>
          <a:chExt cx="0" cy="0"/>
        </a:xfrm>
      </p:grpSpPr>
      <p:sp>
        <p:nvSpPr>
          <p:cNvPr id="131" name="Rectangle 130">
            <a:extLst>
              <a:ext uri="{FF2B5EF4-FFF2-40B4-BE49-F238E27FC236}">
                <a16:creationId xmlns:a16="http://schemas.microsoft.com/office/drawing/2014/main" id="{1A3A362C-118D-2C37-C975-60D9A3E807A5}"/>
              </a:ext>
            </a:extLst>
          </p:cNvPr>
          <p:cNvSpPr/>
          <p:nvPr/>
        </p:nvSpPr>
        <p:spPr bwMode="auto">
          <a:xfrm>
            <a:off x="1395168" y="2932359"/>
            <a:ext cx="8011184" cy="2916873"/>
          </a:xfrm>
          <a:prstGeom prst="rect">
            <a:avLst/>
          </a:prstGeom>
          <a:gradFill>
            <a:gsLst>
              <a:gs pos="0">
                <a:srgbClr val="0078D4">
                  <a:alpha val="20000"/>
                </a:srgbClr>
              </a:gs>
              <a:gs pos="100000">
                <a:srgbClr val="D59ED7">
                  <a:alpha val="20000"/>
                </a:srgbClr>
              </a:gs>
            </a:gsLst>
            <a:path path="circle">
              <a:fillToRect t="100000" r="100000"/>
            </a:path>
          </a:gra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4" name="Rectangle 13">
            <a:extLst>
              <a:ext uri="{FF2B5EF4-FFF2-40B4-BE49-F238E27FC236}">
                <a16:creationId xmlns:a16="http://schemas.microsoft.com/office/drawing/2014/main" id="{DB54FD0C-A81B-5F51-C1F1-94FF901ABE8A}"/>
              </a:ext>
            </a:extLst>
          </p:cNvPr>
          <p:cNvSpPr/>
          <p:nvPr/>
        </p:nvSpPr>
        <p:spPr bwMode="auto">
          <a:xfrm>
            <a:off x="402681" y="1840176"/>
            <a:ext cx="11522223" cy="4244101"/>
          </a:xfrm>
          <a:prstGeom prst="rect">
            <a:avLst/>
          </a:prstGeom>
          <a:noFill/>
          <a:ln w="6350">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5" name="Title 4">
            <a:extLst>
              <a:ext uri="{FF2B5EF4-FFF2-40B4-BE49-F238E27FC236}">
                <a16:creationId xmlns:a16="http://schemas.microsoft.com/office/drawing/2014/main" id="{AF32835A-7BA7-F787-9CF3-4CD9A1FE18C3}"/>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US" sz="3000">
                <a:gradFill flip="none" rotWithShape="1">
                  <a:gsLst>
                    <a:gs pos="0">
                      <a:srgbClr val="8DC8E8"/>
                    </a:gs>
                    <a:gs pos="60000">
                      <a:schemeClr val="accent6">
                        <a:lumMod val="60000"/>
                        <a:lumOff val="40000"/>
                      </a:schemeClr>
                    </a:gs>
                  </a:gsLst>
                  <a:path path="circle">
                    <a:fillToRect t="100000" r="100000"/>
                  </a:path>
                  <a:tileRect l="-100000" b="-100000"/>
                </a:gradFill>
              </a:rPr>
              <a:t>Use Case #3 : Enterprise Search and Knowledge Mining</a:t>
            </a:r>
            <a:endParaRPr lang="en-IN" sz="3000">
              <a:gradFill flip="none" rotWithShape="1">
                <a:gsLst>
                  <a:gs pos="0">
                    <a:srgbClr val="8DC8E8"/>
                  </a:gs>
                  <a:gs pos="60000">
                    <a:schemeClr val="accent6">
                      <a:lumMod val="60000"/>
                      <a:lumOff val="40000"/>
                    </a:schemeClr>
                  </a:gs>
                </a:gsLst>
                <a:path path="circle">
                  <a:fillToRect t="100000" r="100000"/>
                </a:path>
                <a:tileRect l="-100000" b="-100000"/>
              </a:gradFill>
            </a:endParaRPr>
          </a:p>
        </p:txBody>
      </p:sp>
      <p:sp>
        <p:nvSpPr>
          <p:cNvPr id="13" name="Title 4">
            <a:extLst>
              <a:ext uri="{FF2B5EF4-FFF2-40B4-BE49-F238E27FC236}">
                <a16:creationId xmlns:a16="http://schemas.microsoft.com/office/drawing/2014/main" id="{E3EFC4D1-71E1-611E-3ED0-11F3A9DFABC0}"/>
              </a:ext>
            </a:extLst>
          </p:cNvPr>
          <p:cNvSpPr txBox="1">
            <a:spLocks/>
          </p:cNvSpPr>
          <p:nvPr/>
        </p:nvSpPr>
        <p:spPr>
          <a:xfrm>
            <a:off x="710124" y="1702476"/>
            <a:ext cx="2179705" cy="276999"/>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800">
                <a:gradFill flip="none" rotWithShape="1">
                  <a:gsLst>
                    <a:gs pos="0">
                      <a:srgbClr val="C00000"/>
                    </a:gs>
                    <a:gs pos="60000">
                      <a:schemeClr val="accent5">
                        <a:lumMod val="60000"/>
                        <a:lumOff val="40000"/>
                      </a:schemeClr>
                    </a:gs>
                  </a:gsLst>
                  <a:path path="circle">
                    <a:fillToRect t="100000" r="100000"/>
                  </a:path>
                  <a:tileRect l="-100000" b="-100000"/>
                </a:gradFill>
              </a:rPr>
              <a:t>Customer Solutions</a:t>
            </a:r>
          </a:p>
        </p:txBody>
      </p:sp>
      <p:sp>
        <p:nvSpPr>
          <p:cNvPr id="7" name="Rectangle 6">
            <a:extLst>
              <a:ext uri="{FF2B5EF4-FFF2-40B4-BE49-F238E27FC236}">
                <a16:creationId xmlns:a16="http://schemas.microsoft.com/office/drawing/2014/main" id="{6B66416A-13A2-7139-2A17-3090E1FC9138}"/>
              </a:ext>
            </a:extLst>
          </p:cNvPr>
          <p:cNvSpPr/>
          <p:nvPr/>
        </p:nvSpPr>
        <p:spPr bwMode="auto">
          <a:xfrm>
            <a:off x="2905409" y="1694497"/>
            <a:ext cx="426575" cy="2913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GB" sz="1100">
                <a:solidFill>
                  <a:srgbClr val="FFFFFF"/>
                </a:solidFill>
                <a:ea typeface="Segoe UI" pitchFamily="34" charset="0"/>
                <a:cs typeface="Segoe UI" pitchFamily="34" charset="0"/>
              </a:rPr>
              <a:t>FSI</a:t>
            </a:r>
            <a:endParaRPr lang="en-HK" sz="1100">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E6EEE553-6A4C-902D-37E0-EAAD2723A121}"/>
              </a:ext>
            </a:extLst>
          </p:cNvPr>
          <p:cNvSpPr txBox="1"/>
          <p:nvPr/>
        </p:nvSpPr>
        <p:spPr>
          <a:xfrm>
            <a:off x="6236771" y="3310190"/>
            <a:ext cx="84" cy="2644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2F75B5D8-FD11-5FEA-6647-665D1793BD0F}"/>
              </a:ext>
            </a:extLst>
          </p:cNvPr>
          <p:cNvSpPr txBox="1"/>
          <p:nvPr/>
        </p:nvSpPr>
        <p:spPr>
          <a:xfrm>
            <a:off x="8429610" y="2175254"/>
            <a:ext cx="926247"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2"/>
                </a:solidFill>
                <a:effectLst/>
                <a:uLnTx/>
                <a:uFillTx/>
                <a:ea typeface="+mn-ea"/>
                <a:cs typeface="Segoe UI" pitchFamily="34" charset="0"/>
              </a:rPr>
              <a:t>Upload triggers workflow</a:t>
            </a:r>
          </a:p>
        </p:txBody>
      </p:sp>
      <p:cxnSp>
        <p:nvCxnSpPr>
          <p:cNvPr id="16" name="Straight Arrow Connector 37">
            <a:extLst>
              <a:ext uri="{FF2B5EF4-FFF2-40B4-BE49-F238E27FC236}">
                <a16:creationId xmlns:a16="http://schemas.microsoft.com/office/drawing/2014/main" id="{A545775B-3532-17EB-C24D-4A7507BAE30E}"/>
              </a:ext>
            </a:extLst>
          </p:cNvPr>
          <p:cNvCxnSpPr>
            <a:cxnSpLocks/>
            <a:stCxn id="129" idx="1"/>
            <a:endCxn id="110" idx="0"/>
          </p:cNvCxnSpPr>
          <p:nvPr/>
        </p:nvCxnSpPr>
        <p:spPr>
          <a:xfrm rot="10800000" flipV="1">
            <a:off x="6362775" y="2448894"/>
            <a:ext cx="3255168" cy="203848"/>
          </a:xfrm>
          <a:prstGeom prst="bentConnector2">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83BE8F-C4C6-C6FB-D4F5-09C39332D5FA}"/>
              </a:ext>
            </a:extLst>
          </p:cNvPr>
          <p:cNvSpPr txBox="1"/>
          <p:nvPr/>
        </p:nvSpPr>
        <p:spPr>
          <a:xfrm>
            <a:off x="9298959" y="2054219"/>
            <a:ext cx="1166336"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latin typeface="+mj-lt"/>
              </a:rPr>
              <a:t>Storage Accounts</a:t>
            </a:r>
            <a:endParaRPr kumimoji="0" lang="en-US" sz="1050" b="0" i="0" u="none" strike="noStrike" kern="1200" cap="none" spc="0" normalizeH="0" baseline="0" noProof="0">
              <a:ln>
                <a:noFill/>
              </a:ln>
              <a:effectLst/>
              <a:uLnTx/>
              <a:uFillTx/>
              <a:latin typeface="+mj-lt"/>
              <a:ea typeface="+mn-ea"/>
              <a:cs typeface="+mn-cs"/>
            </a:endParaRPr>
          </a:p>
        </p:txBody>
      </p:sp>
      <p:pic>
        <p:nvPicPr>
          <p:cNvPr id="25" name="Picture 6">
            <a:extLst>
              <a:ext uri="{FF2B5EF4-FFF2-40B4-BE49-F238E27FC236}">
                <a16:creationId xmlns:a16="http://schemas.microsoft.com/office/drawing/2014/main" id="{089CAB36-649D-C09D-472D-2386E6FBA359}"/>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91549" y="3393384"/>
            <a:ext cx="523651" cy="51403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86E973F-ED90-2244-1F16-BC7D3B84262D}"/>
              </a:ext>
            </a:extLst>
          </p:cNvPr>
          <p:cNvSpPr txBox="1"/>
          <p:nvPr/>
        </p:nvSpPr>
        <p:spPr>
          <a:xfrm>
            <a:off x="2716741" y="3761524"/>
            <a:ext cx="825122" cy="492443"/>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2"/>
                </a:solidFill>
                <a:effectLst/>
                <a:uLnTx/>
                <a:uFillTx/>
                <a:ea typeface="+mn-ea"/>
                <a:cs typeface="Segoe UI" pitchFamily="34" charset="0"/>
              </a:rPr>
              <a:t>The API returns the requested summaries of the large documents</a:t>
            </a:r>
          </a:p>
        </p:txBody>
      </p:sp>
      <p:cxnSp>
        <p:nvCxnSpPr>
          <p:cNvPr id="29" name="Straight Arrow Connector 28">
            <a:extLst>
              <a:ext uri="{FF2B5EF4-FFF2-40B4-BE49-F238E27FC236}">
                <a16:creationId xmlns:a16="http://schemas.microsoft.com/office/drawing/2014/main" id="{9DE7E8B9-5211-BD52-BE76-F7A01CEF66ED}"/>
              </a:ext>
            </a:extLst>
          </p:cNvPr>
          <p:cNvCxnSpPr>
            <a:cxnSpLocks/>
          </p:cNvCxnSpPr>
          <p:nvPr/>
        </p:nvCxnSpPr>
        <p:spPr>
          <a:xfrm flipH="1">
            <a:off x="6135093" y="3799173"/>
            <a:ext cx="392577"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C1A96E9-6DFD-E64B-FF09-91767873BE32}"/>
              </a:ext>
            </a:extLst>
          </p:cNvPr>
          <p:cNvCxnSpPr>
            <a:cxnSpLocks/>
          </p:cNvCxnSpPr>
          <p:nvPr/>
        </p:nvCxnSpPr>
        <p:spPr>
          <a:xfrm flipH="1" flipV="1">
            <a:off x="6903017" y="3795333"/>
            <a:ext cx="393082"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82A3D7C-BC3A-1901-7AD3-37518250BAAE}"/>
              </a:ext>
            </a:extLst>
          </p:cNvPr>
          <p:cNvSpPr/>
          <p:nvPr/>
        </p:nvSpPr>
        <p:spPr bwMode="auto">
          <a:xfrm>
            <a:off x="4196362" y="3154191"/>
            <a:ext cx="4719314" cy="1415943"/>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32" name="Picture 31" descr="A purple square with white letters&#10;&#10;Description automatically generated">
            <a:extLst>
              <a:ext uri="{FF2B5EF4-FFF2-40B4-BE49-F238E27FC236}">
                <a16:creationId xmlns:a16="http://schemas.microsoft.com/office/drawing/2014/main" id="{DC54D2FF-486F-3C95-2ADD-AB291A6AEA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52639" y="3210596"/>
            <a:ext cx="304562" cy="294514"/>
          </a:xfrm>
          <a:prstGeom prst="rect">
            <a:avLst/>
          </a:prstGeom>
        </p:spPr>
      </p:pic>
      <p:sp>
        <p:nvSpPr>
          <p:cNvPr id="45" name="TextBox 44">
            <a:extLst>
              <a:ext uri="{FF2B5EF4-FFF2-40B4-BE49-F238E27FC236}">
                <a16:creationId xmlns:a16="http://schemas.microsoft.com/office/drawing/2014/main" id="{781CF52F-D1C1-2FBD-CB17-8D4AFDAA0299}"/>
              </a:ext>
            </a:extLst>
          </p:cNvPr>
          <p:cNvSpPr txBox="1"/>
          <p:nvPr/>
        </p:nvSpPr>
        <p:spPr>
          <a:xfrm>
            <a:off x="5661499" y="4221535"/>
            <a:ext cx="804473"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2"/>
                </a:solidFill>
                <a:effectLst/>
                <a:uLnTx/>
                <a:uFillTx/>
                <a:ea typeface="+mn-ea"/>
                <a:cs typeface="Segoe UI" pitchFamily="34" charset="0"/>
              </a:rPr>
              <a:t>Document chunks</a:t>
            </a:r>
          </a:p>
        </p:txBody>
      </p:sp>
      <p:cxnSp>
        <p:nvCxnSpPr>
          <p:cNvPr id="46" name="Straight Arrow Connector 45">
            <a:extLst>
              <a:ext uri="{FF2B5EF4-FFF2-40B4-BE49-F238E27FC236}">
                <a16:creationId xmlns:a16="http://schemas.microsoft.com/office/drawing/2014/main" id="{F7F9B7BB-E200-1297-E848-FAA7B188F49A}"/>
              </a:ext>
            </a:extLst>
          </p:cNvPr>
          <p:cNvCxnSpPr>
            <a:cxnSpLocks/>
            <a:stCxn id="54" idx="1"/>
            <a:endCxn id="129" idx="3"/>
          </p:cNvCxnSpPr>
          <p:nvPr/>
        </p:nvCxnSpPr>
        <p:spPr>
          <a:xfrm flipH="1">
            <a:off x="10108077" y="2448067"/>
            <a:ext cx="725209" cy="827"/>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DE7D1B84-2164-A38C-669D-9FAD78401DE5}"/>
              </a:ext>
            </a:extLst>
          </p:cNvPr>
          <p:cNvPicPr>
            <a:picLocks noChangeAspect="1"/>
          </p:cNvPicPr>
          <p:nvPr/>
        </p:nvPicPr>
        <p:blipFill>
          <a:blip r:embed="rId5"/>
          <a:stretch>
            <a:fillRect/>
          </a:stretch>
        </p:blipFill>
        <p:spPr>
          <a:xfrm>
            <a:off x="10833286" y="2221620"/>
            <a:ext cx="378808" cy="452894"/>
          </a:xfrm>
          <a:prstGeom prst="rect">
            <a:avLst/>
          </a:prstGeom>
        </p:spPr>
      </p:pic>
      <p:sp>
        <p:nvSpPr>
          <p:cNvPr id="55" name="TextBox 54">
            <a:extLst>
              <a:ext uri="{FF2B5EF4-FFF2-40B4-BE49-F238E27FC236}">
                <a16:creationId xmlns:a16="http://schemas.microsoft.com/office/drawing/2014/main" id="{435CF1EB-F4B8-5F5D-5DFD-99F943C2FB8A}"/>
              </a:ext>
            </a:extLst>
          </p:cNvPr>
          <p:cNvSpPr txBox="1"/>
          <p:nvPr/>
        </p:nvSpPr>
        <p:spPr>
          <a:xfrm>
            <a:off x="10612690" y="2747810"/>
            <a:ext cx="804473" cy="323165"/>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2"/>
                </a:solidFill>
                <a:effectLst/>
                <a:uLnTx/>
                <a:uFillTx/>
                <a:ea typeface="+mn-ea"/>
                <a:cs typeface="Segoe UI" pitchFamily="34" charset="0"/>
              </a:rPr>
              <a:t>Large Document</a:t>
            </a:r>
          </a:p>
        </p:txBody>
      </p:sp>
      <p:sp>
        <p:nvSpPr>
          <p:cNvPr id="64" name="TextBox 63">
            <a:extLst>
              <a:ext uri="{FF2B5EF4-FFF2-40B4-BE49-F238E27FC236}">
                <a16:creationId xmlns:a16="http://schemas.microsoft.com/office/drawing/2014/main" id="{E53A7675-99F0-2203-6521-EFB135E1BA44}"/>
              </a:ext>
            </a:extLst>
          </p:cNvPr>
          <p:cNvSpPr txBox="1"/>
          <p:nvPr/>
        </p:nvSpPr>
        <p:spPr>
          <a:xfrm>
            <a:off x="4613144" y="5192339"/>
            <a:ext cx="1258386"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mj-lt"/>
                <a:ea typeface="+mn-ea"/>
                <a:cs typeface="+mn-cs"/>
              </a:rPr>
              <a:t>AI Document Intelligence</a:t>
            </a:r>
          </a:p>
        </p:txBody>
      </p:sp>
      <p:sp>
        <p:nvSpPr>
          <p:cNvPr id="66" name="Left Brace 65">
            <a:extLst>
              <a:ext uri="{FF2B5EF4-FFF2-40B4-BE49-F238E27FC236}">
                <a16:creationId xmlns:a16="http://schemas.microsoft.com/office/drawing/2014/main" id="{7C21BB99-F7C5-480F-D109-C7EE2501850A}"/>
              </a:ext>
            </a:extLst>
          </p:cNvPr>
          <p:cNvSpPr/>
          <p:nvPr/>
        </p:nvSpPr>
        <p:spPr>
          <a:xfrm>
            <a:off x="5675365" y="3450502"/>
            <a:ext cx="239187" cy="739917"/>
          </a:xfrm>
          <a:prstGeom prst="leftBrace">
            <a:avLst>
              <a:gd name="adj1" fmla="val 0"/>
              <a:gd name="adj2" fmla="val 50000"/>
            </a:avLst>
          </a:prstGeom>
          <a:ln w="6350">
            <a:solidFill>
              <a:srgbClr val="C05D9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74" name="Picture 73">
            <a:extLst>
              <a:ext uri="{FF2B5EF4-FFF2-40B4-BE49-F238E27FC236}">
                <a16:creationId xmlns:a16="http://schemas.microsoft.com/office/drawing/2014/main" id="{271F40C1-FB6C-31B4-69C1-F4DB249555B7}"/>
              </a:ext>
            </a:extLst>
          </p:cNvPr>
          <p:cNvPicPr>
            <a:picLocks noChangeAspect="1"/>
          </p:cNvPicPr>
          <p:nvPr/>
        </p:nvPicPr>
        <p:blipFill>
          <a:blip r:embed="rId5"/>
          <a:stretch>
            <a:fillRect/>
          </a:stretch>
        </p:blipFill>
        <p:spPr>
          <a:xfrm>
            <a:off x="5968837" y="3471665"/>
            <a:ext cx="180418" cy="215703"/>
          </a:xfrm>
          <a:prstGeom prst="rect">
            <a:avLst/>
          </a:prstGeom>
        </p:spPr>
      </p:pic>
      <p:pic>
        <p:nvPicPr>
          <p:cNvPr id="79" name="Picture 78">
            <a:extLst>
              <a:ext uri="{FF2B5EF4-FFF2-40B4-BE49-F238E27FC236}">
                <a16:creationId xmlns:a16="http://schemas.microsoft.com/office/drawing/2014/main" id="{6BEFF043-AEDA-2E55-12A2-46F75396CFF6}"/>
              </a:ext>
            </a:extLst>
          </p:cNvPr>
          <p:cNvPicPr>
            <a:picLocks noChangeAspect="1"/>
          </p:cNvPicPr>
          <p:nvPr/>
        </p:nvPicPr>
        <p:blipFill>
          <a:blip r:embed="rId5"/>
          <a:stretch>
            <a:fillRect/>
          </a:stretch>
        </p:blipFill>
        <p:spPr>
          <a:xfrm>
            <a:off x="5973527" y="3713558"/>
            <a:ext cx="180418" cy="215703"/>
          </a:xfrm>
          <a:prstGeom prst="rect">
            <a:avLst/>
          </a:prstGeom>
        </p:spPr>
      </p:pic>
      <p:pic>
        <p:nvPicPr>
          <p:cNvPr id="81" name="Picture 80">
            <a:extLst>
              <a:ext uri="{FF2B5EF4-FFF2-40B4-BE49-F238E27FC236}">
                <a16:creationId xmlns:a16="http://schemas.microsoft.com/office/drawing/2014/main" id="{148CD7DA-8681-DBA0-9193-F704C21CB710}"/>
              </a:ext>
            </a:extLst>
          </p:cNvPr>
          <p:cNvPicPr>
            <a:picLocks noChangeAspect="1"/>
          </p:cNvPicPr>
          <p:nvPr/>
        </p:nvPicPr>
        <p:blipFill>
          <a:blip r:embed="rId5"/>
          <a:stretch>
            <a:fillRect/>
          </a:stretch>
        </p:blipFill>
        <p:spPr>
          <a:xfrm>
            <a:off x="5973527" y="3949203"/>
            <a:ext cx="180418" cy="215703"/>
          </a:xfrm>
          <a:prstGeom prst="rect">
            <a:avLst/>
          </a:prstGeom>
        </p:spPr>
      </p:pic>
      <p:sp>
        <p:nvSpPr>
          <p:cNvPr id="82" name="Right Brace 81">
            <a:extLst>
              <a:ext uri="{FF2B5EF4-FFF2-40B4-BE49-F238E27FC236}">
                <a16:creationId xmlns:a16="http://schemas.microsoft.com/office/drawing/2014/main" id="{A2CABA2B-0247-A46D-BE6C-F213030D8218}"/>
              </a:ext>
            </a:extLst>
          </p:cNvPr>
          <p:cNvSpPr/>
          <p:nvPr/>
        </p:nvSpPr>
        <p:spPr>
          <a:xfrm>
            <a:off x="7562594" y="3445119"/>
            <a:ext cx="238933" cy="745300"/>
          </a:xfrm>
          <a:prstGeom prst="rightBrace">
            <a:avLst>
              <a:gd name="adj1" fmla="val 0"/>
              <a:gd name="adj2" fmla="val 50000"/>
            </a:avLst>
          </a:prstGeom>
          <a:ln w="6350">
            <a:solidFill>
              <a:srgbClr val="C05D9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9721FB95-FAC8-A9C8-CBCB-AF5E67FDF46D}"/>
              </a:ext>
            </a:extLst>
          </p:cNvPr>
          <p:cNvPicPr>
            <a:picLocks noChangeAspect="1"/>
          </p:cNvPicPr>
          <p:nvPr/>
        </p:nvPicPr>
        <p:blipFill>
          <a:blip r:embed="rId5"/>
          <a:stretch>
            <a:fillRect/>
          </a:stretch>
        </p:blipFill>
        <p:spPr>
          <a:xfrm>
            <a:off x="7310260" y="3467827"/>
            <a:ext cx="180418" cy="215703"/>
          </a:xfrm>
          <a:prstGeom prst="rect">
            <a:avLst/>
          </a:prstGeom>
        </p:spPr>
      </p:pic>
      <p:pic>
        <p:nvPicPr>
          <p:cNvPr id="86" name="Picture 85">
            <a:extLst>
              <a:ext uri="{FF2B5EF4-FFF2-40B4-BE49-F238E27FC236}">
                <a16:creationId xmlns:a16="http://schemas.microsoft.com/office/drawing/2014/main" id="{424B7AA0-7CF0-3282-CE59-FE4FB1A9575C}"/>
              </a:ext>
            </a:extLst>
          </p:cNvPr>
          <p:cNvPicPr>
            <a:picLocks noChangeAspect="1"/>
          </p:cNvPicPr>
          <p:nvPr/>
        </p:nvPicPr>
        <p:blipFill>
          <a:blip r:embed="rId5"/>
          <a:stretch>
            <a:fillRect/>
          </a:stretch>
        </p:blipFill>
        <p:spPr>
          <a:xfrm>
            <a:off x="7314951" y="3709720"/>
            <a:ext cx="180418" cy="215703"/>
          </a:xfrm>
          <a:prstGeom prst="rect">
            <a:avLst/>
          </a:prstGeom>
        </p:spPr>
      </p:pic>
      <p:pic>
        <p:nvPicPr>
          <p:cNvPr id="87" name="Picture 86">
            <a:extLst>
              <a:ext uri="{FF2B5EF4-FFF2-40B4-BE49-F238E27FC236}">
                <a16:creationId xmlns:a16="http://schemas.microsoft.com/office/drawing/2014/main" id="{30786458-F442-38DE-0B70-3420DEC685AF}"/>
              </a:ext>
            </a:extLst>
          </p:cNvPr>
          <p:cNvPicPr>
            <a:picLocks noChangeAspect="1"/>
          </p:cNvPicPr>
          <p:nvPr/>
        </p:nvPicPr>
        <p:blipFill>
          <a:blip r:embed="rId5"/>
          <a:stretch>
            <a:fillRect/>
          </a:stretch>
        </p:blipFill>
        <p:spPr>
          <a:xfrm>
            <a:off x="7314951" y="3949203"/>
            <a:ext cx="180418" cy="215703"/>
          </a:xfrm>
          <a:prstGeom prst="rect">
            <a:avLst/>
          </a:prstGeom>
        </p:spPr>
      </p:pic>
      <p:sp>
        <p:nvSpPr>
          <p:cNvPr id="88" name="TextBox 87">
            <a:extLst>
              <a:ext uri="{FF2B5EF4-FFF2-40B4-BE49-F238E27FC236}">
                <a16:creationId xmlns:a16="http://schemas.microsoft.com/office/drawing/2014/main" id="{63ED9004-3E60-DB30-63C5-2FF01FF40832}"/>
              </a:ext>
            </a:extLst>
          </p:cNvPr>
          <p:cNvSpPr txBox="1"/>
          <p:nvPr/>
        </p:nvSpPr>
        <p:spPr>
          <a:xfrm>
            <a:off x="6208830" y="5170435"/>
            <a:ext cx="98195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mj-lt"/>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mj-lt"/>
                <a:ea typeface="+mn-ea"/>
                <a:cs typeface="+mn-cs"/>
              </a:rPr>
              <a:t>OpenAI</a:t>
            </a:r>
          </a:p>
        </p:txBody>
      </p:sp>
      <p:sp>
        <p:nvSpPr>
          <p:cNvPr id="89" name="TextBox 88">
            <a:extLst>
              <a:ext uri="{FF2B5EF4-FFF2-40B4-BE49-F238E27FC236}">
                <a16:creationId xmlns:a16="http://schemas.microsoft.com/office/drawing/2014/main" id="{FE38739E-1EC8-5DE0-1096-BC512B4B8503}"/>
              </a:ext>
            </a:extLst>
          </p:cNvPr>
          <p:cNvSpPr txBox="1"/>
          <p:nvPr/>
        </p:nvSpPr>
        <p:spPr>
          <a:xfrm>
            <a:off x="7009813" y="4208697"/>
            <a:ext cx="804473"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2"/>
                </a:solidFill>
                <a:effectLst/>
                <a:uLnTx/>
                <a:uFillTx/>
                <a:ea typeface="+mn-ea"/>
                <a:cs typeface="Segoe UI" pitchFamily="34" charset="0"/>
              </a:rPr>
              <a:t>Summarized chunks</a:t>
            </a:r>
          </a:p>
        </p:txBody>
      </p:sp>
      <p:sp>
        <p:nvSpPr>
          <p:cNvPr id="90" name="TextBox 89">
            <a:extLst>
              <a:ext uri="{FF2B5EF4-FFF2-40B4-BE49-F238E27FC236}">
                <a16:creationId xmlns:a16="http://schemas.microsoft.com/office/drawing/2014/main" id="{A7DA055E-DFA0-629E-B1BA-F2B6403D5047}"/>
              </a:ext>
            </a:extLst>
          </p:cNvPr>
          <p:cNvSpPr txBox="1"/>
          <p:nvPr/>
        </p:nvSpPr>
        <p:spPr>
          <a:xfrm>
            <a:off x="1892666" y="3126352"/>
            <a:ext cx="1060397" cy="133540"/>
          </a:xfrm>
          <a:prstGeom prst="rect">
            <a:avLst/>
          </a:prstGeom>
          <a:noFill/>
        </p:spPr>
        <p:txBody>
          <a:bodyPr wrap="square" lIns="0" tIns="0" rIns="0" bIns="0" rtlCol="0">
            <a:spAutoFit/>
          </a:bodyPr>
          <a:lstStyle/>
          <a:p>
            <a:pPr algn="ctr" defTabSz="914400">
              <a:defRPr/>
            </a:pPr>
            <a:r>
              <a:rPr lang="en-US" sz="1050">
                <a:latin typeface="+mj-lt"/>
              </a:rPr>
              <a:t>API Management</a:t>
            </a:r>
          </a:p>
        </p:txBody>
      </p:sp>
      <p:cxnSp>
        <p:nvCxnSpPr>
          <p:cNvPr id="105" name="Straight Arrow Connector 110">
            <a:extLst>
              <a:ext uri="{FF2B5EF4-FFF2-40B4-BE49-F238E27FC236}">
                <a16:creationId xmlns:a16="http://schemas.microsoft.com/office/drawing/2014/main" id="{3D1BFFA3-94CB-1C5A-6201-1E6A962D9785}"/>
              </a:ext>
            </a:extLst>
          </p:cNvPr>
          <p:cNvCxnSpPr>
            <a:cxnSpLocks/>
            <a:stCxn id="25" idx="3"/>
            <a:endCxn id="110" idx="1"/>
          </p:cNvCxnSpPr>
          <p:nvPr/>
        </p:nvCxnSpPr>
        <p:spPr>
          <a:xfrm>
            <a:off x="2715200" y="3650403"/>
            <a:ext cx="989407" cy="2537"/>
          </a:xfrm>
          <a:prstGeom prst="bentConnector3">
            <a:avLst>
              <a:gd name="adj1" fmla="val 50000"/>
            </a:avLst>
          </a:prstGeom>
          <a:ln w="63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8" name="Picture 12" descr="A picture containing text, clipart&#10;&#10;Description automatically generated">
            <a:extLst>
              <a:ext uri="{FF2B5EF4-FFF2-40B4-BE49-F238E27FC236}">
                <a16:creationId xmlns:a16="http://schemas.microsoft.com/office/drawing/2014/main" id="{296ACE40-A944-50AB-06AD-BE8BED4711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8109" y="2686181"/>
            <a:ext cx="311702" cy="246845"/>
          </a:xfrm>
          <a:prstGeom prst="rect">
            <a:avLst/>
          </a:prstGeom>
        </p:spPr>
      </p:pic>
      <p:sp>
        <p:nvSpPr>
          <p:cNvPr id="110" name="Rectangle 109">
            <a:extLst>
              <a:ext uri="{FF2B5EF4-FFF2-40B4-BE49-F238E27FC236}">
                <a16:creationId xmlns:a16="http://schemas.microsoft.com/office/drawing/2014/main" id="{2BBC1536-61B8-C653-EDD0-4E2D9D59CF33}"/>
              </a:ext>
            </a:extLst>
          </p:cNvPr>
          <p:cNvSpPr/>
          <p:nvPr/>
        </p:nvSpPr>
        <p:spPr bwMode="auto">
          <a:xfrm>
            <a:off x="3704607" y="2652742"/>
            <a:ext cx="5316335" cy="2000395"/>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bg2">
                  <a:lumMod val="40000"/>
                  <a:lumOff val="60000"/>
                </a:schemeClr>
              </a:solidFill>
              <a:cs typeface="Segoe UI" pitchFamily="34" charset="0"/>
            </a:endParaRPr>
          </a:p>
        </p:txBody>
      </p:sp>
      <p:sp>
        <p:nvSpPr>
          <p:cNvPr id="111" name="TextBox 110">
            <a:extLst>
              <a:ext uri="{FF2B5EF4-FFF2-40B4-BE49-F238E27FC236}">
                <a16:creationId xmlns:a16="http://schemas.microsoft.com/office/drawing/2014/main" id="{692E144C-3B09-3844-22BB-4E2A33BECAB4}"/>
              </a:ext>
            </a:extLst>
          </p:cNvPr>
          <p:cNvSpPr txBox="1"/>
          <p:nvPr/>
        </p:nvSpPr>
        <p:spPr>
          <a:xfrm>
            <a:off x="5960121" y="2972279"/>
            <a:ext cx="103861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mj-lt"/>
                <a:ea typeface="+mn-ea"/>
                <a:cs typeface="+mn-cs"/>
              </a:rPr>
              <a:t>Orchestration</a:t>
            </a:r>
          </a:p>
        </p:txBody>
      </p:sp>
      <p:sp>
        <p:nvSpPr>
          <p:cNvPr id="112" name="TextBox 111">
            <a:extLst>
              <a:ext uri="{FF2B5EF4-FFF2-40B4-BE49-F238E27FC236}">
                <a16:creationId xmlns:a16="http://schemas.microsoft.com/office/drawing/2014/main" id="{8A56F5A3-33A2-13E6-8184-B85455FD5CFE}"/>
              </a:ext>
            </a:extLst>
          </p:cNvPr>
          <p:cNvSpPr txBox="1"/>
          <p:nvPr/>
        </p:nvSpPr>
        <p:spPr>
          <a:xfrm>
            <a:off x="5189069" y="2436089"/>
            <a:ext cx="103861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mj-lt"/>
                <a:ea typeface="+mn-ea"/>
                <a:cs typeface="+mn-cs"/>
              </a:rPr>
              <a:t>Function App</a:t>
            </a:r>
          </a:p>
        </p:txBody>
      </p:sp>
      <p:pic>
        <p:nvPicPr>
          <p:cNvPr id="113" name="Graphic 112">
            <a:extLst>
              <a:ext uri="{FF2B5EF4-FFF2-40B4-BE49-F238E27FC236}">
                <a16:creationId xmlns:a16="http://schemas.microsoft.com/office/drawing/2014/main" id="{E008D457-FEB3-6CA2-48F3-F2A8779C1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1723" y="4882564"/>
            <a:ext cx="301230" cy="281353"/>
          </a:xfrm>
          <a:prstGeom prst="rect">
            <a:avLst/>
          </a:prstGeom>
        </p:spPr>
      </p:pic>
      <p:sp>
        <p:nvSpPr>
          <p:cNvPr id="114" name="Freeform: Shape 113">
            <a:extLst>
              <a:ext uri="{FF2B5EF4-FFF2-40B4-BE49-F238E27FC236}">
                <a16:creationId xmlns:a16="http://schemas.microsoft.com/office/drawing/2014/main" id="{66282FEF-370D-2D1C-B7D3-0EE91CB4EA56}"/>
              </a:ext>
            </a:extLst>
          </p:cNvPr>
          <p:cNvSpPr/>
          <p:nvPr/>
        </p:nvSpPr>
        <p:spPr>
          <a:xfrm>
            <a:off x="6555230" y="4889056"/>
            <a:ext cx="289151" cy="274860"/>
          </a:xfrm>
          <a:custGeom>
            <a:avLst/>
            <a:gdLst>
              <a:gd name="connsiteX0" fmla="*/ 201222 w 450163"/>
              <a:gd name="connsiteY0" fmla="*/ 1 h 458143"/>
              <a:gd name="connsiteX1" fmla="*/ 286980 w 450163"/>
              <a:gd name="connsiteY1" fmla="*/ 38318 h 458143"/>
              <a:gd name="connsiteX2" fmla="*/ 410757 w 450163"/>
              <a:gd name="connsiteY2" fmla="*/ 93710 h 458143"/>
              <a:gd name="connsiteX3" fmla="*/ 420492 w 450163"/>
              <a:gd name="connsiteY3" fmla="*/ 187419 h 458143"/>
              <a:gd name="connsiteX4" fmla="*/ 420492 w 450163"/>
              <a:gd name="connsiteY4" fmla="*/ 187573 h 458143"/>
              <a:gd name="connsiteX5" fmla="*/ 434552 w 450163"/>
              <a:gd name="connsiteY5" fmla="*/ 322858 h 458143"/>
              <a:gd name="connsiteX6" fmla="*/ 358683 w 450163"/>
              <a:gd name="connsiteY6" fmla="*/ 378244 h 458143"/>
              <a:gd name="connsiteX7" fmla="*/ 248971 w 450163"/>
              <a:gd name="connsiteY7" fmla="*/ 458143 h 458143"/>
              <a:gd name="connsiteX8" fmla="*/ 163367 w 450163"/>
              <a:gd name="connsiteY8" fmla="*/ 419667 h 458143"/>
              <a:gd name="connsiteX9" fmla="*/ 39442 w 450163"/>
              <a:gd name="connsiteY9" fmla="*/ 364127 h 458143"/>
              <a:gd name="connsiteX10" fmla="*/ 29707 w 450163"/>
              <a:gd name="connsiteY10" fmla="*/ 270572 h 458143"/>
              <a:gd name="connsiteX11" fmla="*/ 15488 w 450163"/>
              <a:gd name="connsiteY11" fmla="*/ 135287 h 458143"/>
              <a:gd name="connsiteX12" fmla="*/ 91511 w 450163"/>
              <a:gd name="connsiteY12" fmla="*/ 79900 h 458143"/>
              <a:gd name="connsiteX13" fmla="*/ 201222 w 450163"/>
              <a:gd name="connsiteY13" fmla="*/ 1 h 458143"/>
              <a:gd name="connsiteX14" fmla="*/ 201222 w 450163"/>
              <a:gd name="connsiteY14" fmla="*/ 29786 h 458143"/>
              <a:gd name="connsiteX15" fmla="*/ 115777 w 450163"/>
              <a:gd name="connsiteY15" fmla="*/ 115744 h 458143"/>
              <a:gd name="connsiteX16" fmla="*/ 115777 w 450163"/>
              <a:gd name="connsiteY16" fmla="*/ 217830 h 458143"/>
              <a:gd name="connsiteX17" fmla="*/ 154869 w 450163"/>
              <a:gd name="connsiteY17" fmla="*/ 240479 h 458143"/>
              <a:gd name="connsiteX18" fmla="*/ 154869 w 450163"/>
              <a:gd name="connsiteY18" fmla="*/ 116986 h 458143"/>
              <a:gd name="connsiteX19" fmla="*/ 162288 w 450163"/>
              <a:gd name="connsiteY19" fmla="*/ 103952 h 458143"/>
              <a:gd name="connsiteX20" fmla="*/ 253143 w 450163"/>
              <a:gd name="connsiteY20" fmla="*/ 51358 h 458143"/>
              <a:gd name="connsiteX21" fmla="*/ 255924 w 450163"/>
              <a:gd name="connsiteY21" fmla="*/ 49808 h 458143"/>
              <a:gd name="connsiteX22" fmla="*/ 201069 w 450163"/>
              <a:gd name="connsiteY22" fmla="*/ 29946 h 458143"/>
              <a:gd name="connsiteX23" fmla="*/ 201222 w 450163"/>
              <a:gd name="connsiteY23" fmla="*/ 29792 h 458143"/>
              <a:gd name="connsiteX24" fmla="*/ 201222 w 450163"/>
              <a:gd name="connsiteY24" fmla="*/ 29786 h 458143"/>
              <a:gd name="connsiteX25" fmla="*/ 310671 w 450163"/>
              <a:gd name="connsiteY25" fmla="*/ 65739 h 458143"/>
              <a:gd name="connsiteX26" fmla="*/ 268129 w 450163"/>
              <a:gd name="connsiteY26" fmla="*/ 77262 h 458143"/>
              <a:gd name="connsiteX27" fmla="*/ 180208 w 450163"/>
              <a:gd name="connsiteY27" fmla="*/ 128305 h 458143"/>
              <a:gd name="connsiteX28" fmla="*/ 180208 w 450163"/>
              <a:gd name="connsiteY28" fmla="*/ 173609 h 458143"/>
              <a:gd name="connsiteX29" fmla="*/ 286673 w 450163"/>
              <a:gd name="connsiteY29" fmla="*/ 111862 h 458143"/>
              <a:gd name="connsiteX30" fmla="*/ 301659 w 450163"/>
              <a:gd name="connsiteY30" fmla="*/ 111862 h 458143"/>
              <a:gd name="connsiteX31" fmla="*/ 392514 w 450163"/>
              <a:gd name="connsiteY31" fmla="*/ 164615 h 458143"/>
              <a:gd name="connsiteX32" fmla="*/ 395142 w 450163"/>
              <a:gd name="connsiteY32" fmla="*/ 166166 h 458143"/>
              <a:gd name="connsiteX33" fmla="*/ 384947 w 450163"/>
              <a:gd name="connsiteY33" fmla="*/ 108762 h 458143"/>
              <a:gd name="connsiteX34" fmla="*/ 310671 w 450163"/>
              <a:gd name="connsiteY34" fmla="*/ 65745 h 458143"/>
              <a:gd name="connsiteX35" fmla="*/ 310671 w 450163"/>
              <a:gd name="connsiteY35" fmla="*/ 65739 h 458143"/>
              <a:gd name="connsiteX36" fmla="*/ 289608 w 450163"/>
              <a:gd name="connsiteY36" fmla="*/ 139476 h 458143"/>
              <a:gd name="connsiteX37" fmla="*/ 250510 w 450163"/>
              <a:gd name="connsiteY37" fmla="*/ 162125 h 458143"/>
              <a:gd name="connsiteX38" fmla="*/ 356969 w 450163"/>
              <a:gd name="connsiteY38" fmla="*/ 223877 h 458143"/>
              <a:gd name="connsiteX39" fmla="*/ 364388 w 450163"/>
              <a:gd name="connsiteY39" fmla="*/ 236906 h 458143"/>
              <a:gd name="connsiteX40" fmla="*/ 364388 w 450163"/>
              <a:gd name="connsiteY40" fmla="*/ 345359 h 458143"/>
              <a:gd name="connsiteX41" fmla="*/ 408890 w 450163"/>
              <a:gd name="connsiteY41" fmla="*/ 307812 h 458143"/>
              <a:gd name="connsiteX42" fmla="*/ 408737 w 450163"/>
              <a:gd name="connsiteY42" fmla="*/ 307658 h 458143"/>
              <a:gd name="connsiteX43" fmla="*/ 377528 w 450163"/>
              <a:gd name="connsiteY43" fmla="*/ 190365 h 458143"/>
              <a:gd name="connsiteX44" fmla="*/ 289608 w 450163"/>
              <a:gd name="connsiteY44" fmla="*/ 139476 h 458143"/>
              <a:gd name="connsiteX45" fmla="*/ 225017 w 450163"/>
              <a:gd name="connsiteY45" fmla="*/ 176869 h 458143"/>
              <a:gd name="connsiteX46" fmla="*/ 180208 w 450163"/>
              <a:gd name="connsiteY46" fmla="*/ 202932 h 458143"/>
              <a:gd name="connsiteX47" fmla="*/ 180208 w 450163"/>
              <a:gd name="connsiteY47" fmla="*/ 254905 h 458143"/>
              <a:gd name="connsiteX48" fmla="*/ 225017 w 450163"/>
              <a:gd name="connsiteY48" fmla="*/ 280968 h 458143"/>
              <a:gd name="connsiteX49" fmla="*/ 269831 w 450163"/>
              <a:gd name="connsiteY49" fmla="*/ 254905 h 458143"/>
              <a:gd name="connsiteX50" fmla="*/ 269831 w 450163"/>
              <a:gd name="connsiteY50" fmla="*/ 202932 h 458143"/>
              <a:gd name="connsiteX51" fmla="*/ 225017 w 450163"/>
              <a:gd name="connsiteY51" fmla="*/ 176869 h 458143"/>
              <a:gd name="connsiteX52" fmla="*/ 295477 w 450163"/>
              <a:gd name="connsiteY52" fmla="*/ 217830 h 458143"/>
              <a:gd name="connsiteX53" fmla="*/ 295472 w 450163"/>
              <a:gd name="connsiteY53" fmla="*/ 341170 h 458143"/>
              <a:gd name="connsiteX54" fmla="*/ 288058 w 450163"/>
              <a:gd name="connsiteY54" fmla="*/ 354204 h 458143"/>
              <a:gd name="connsiteX55" fmla="*/ 197203 w 450163"/>
              <a:gd name="connsiteY55" fmla="*/ 406798 h 458143"/>
              <a:gd name="connsiteX56" fmla="*/ 194422 w 450163"/>
              <a:gd name="connsiteY56" fmla="*/ 408354 h 458143"/>
              <a:gd name="connsiteX57" fmla="*/ 249124 w 450163"/>
              <a:gd name="connsiteY57" fmla="*/ 428210 h 458143"/>
              <a:gd name="connsiteX58" fmla="*/ 249124 w 450163"/>
              <a:gd name="connsiteY58" fmla="*/ 428364 h 458143"/>
              <a:gd name="connsiteX59" fmla="*/ 334570 w 450163"/>
              <a:gd name="connsiteY59" fmla="*/ 342412 h 458143"/>
              <a:gd name="connsiteX60" fmla="*/ 334570 w 450163"/>
              <a:gd name="connsiteY60" fmla="*/ 240479 h 458143"/>
              <a:gd name="connsiteX61" fmla="*/ 295477 w 450163"/>
              <a:gd name="connsiteY61" fmla="*/ 217830 h 458143"/>
              <a:gd name="connsiteX62" fmla="*/ 85953 w 450163"/>
              <a:gd name="connsiteY62" fmla="*/ 112632 h 458143"/>
              <a:gd name="connsiteX63" fmla="*/ 41451 w 450163"/>
              <a:gd name="connsiteY63" fmla="*/ 150333 h 458143"/>
              <a:gd name="connsiteX64" fmla="*/ 72660 w 450163"/>
              <a:gd name="connsiteY64" fmla="*/ 267626 h 458143"/>
              <a:gd name="connsiteX65" fmla="*/ 160427 w 450163"/>
              <a:gd name="connsiteY65" fmla="*/ 318515 h 458143"/>
              <a:gd name="connsiteX66" fmla="*/ 199678 w 450163"/>
              <a:gd name="connsiteY66" fmla="*/ 295712 h 458143"/>
              <a:gd name="connsiteX67" fmla="*/ 93372 w 450163"/>
              <a:gd name="connsiteY67" fmla="*/ 234119 h 458143"/>
              <a:gd name="connsiteX68" fmla="*/ 85953 w 450163"/>
              <a:gd name="connsiteY68" fmla="*/ 221085 h 458143"/>
              <a:gd name="connsiteX69" fmla="*/ 85953 w 450163"/>
              <a:gd name="connsiteY69" fmla="*/ 112637 h 458143"/>
              <a:gd name="connsiteX70" fmla="*/ 85953 w 450163"/>
              <a:gd name="connsiteY70" fmla="*/ 112632 h 458143"/>
              <a:gd name="connsiteX71" fmla="*/ 269979 w 450163"/>
              <a:gd name="connsiteY71" fmla="*/ 284541 h 458143"/>
              <a:gd name="connsiteX72" fmla="*/ 163662 w 450163"/>
              <a:gd name="connsiteY72" fmla="*/ 346288 h 458143"/>
              <a:gd name="connsiteX73" fmla="*/ 148677 w 450163"/>
              <a:gd name="connsiteY73" fmla="*/ 346288 h 458143"/>
              <a:gd name="connsiteX74" fmla="*/ 57822 w 450163"/>
              <a:gd name="connsiteY74" fmla="*/ 293535 h 458143"/>
              <a:gd name="connsiteX75" fmla="*/ 55194 w 450163"/>
              <a:gd name="connsiteY75" fmla="*/ 291985 h 458143"/>
              <a:gd name="connsiteX76" fmla="*/ 65394 w 450163"/>
              <a:gd name="connsiteY76" fmla="*/ 349388 h 458143"/>
              <a:gd name="connsiteX77" fmla="*/ 65241 w 450163"/>
              <a:gd name="connsiteY77" fmla="*/ 349388 h 458143"/>
              <a:gd name="connsiteX78" fmla="*/ 182059 w 450163"/>
              <a:gd name="connsiteY78" fmla="*/ 380729 h 458143"/>
              <a:gd name="connsiteX79" fmla="*/ 269979 w 450163"/>
              <a:gd name="connsiteY79" fmla="*/ 329840 h 458143"/>
              <a:gd name="connsiteX80" fmla="*/ 269979 w 450163"/>
              <a:gd name="connsiteY80" fmla="*/ 284541 h 45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50163" h="458143">
                <a:moveTo>
                  <a:pt x="201222" y="1"/>
                </a:moveTo>
                <a:cubicBezTo>
                  <a:pt x="233956" y="-156"/>
                  <a:pt x="265184" y="13797"/>
                  <a:pt x="286980" y="38318"/>
                </a:cubicBezTo>
                <a:cubicBezTo>
                  <a:pt x="335807" y="27923"/>
                  <a:pt x="385872" y="50270"/>
                  <a:pt x="410757" y="93710"/>
                </a:cubicBezTo>
                <a:cubicBezTo>
                  <a:pt x="427291" y="122081"/>
                  <a:pt x="430839" y="156232"/>
                  <a:pt x="420492" y="187419"/>
                </a:cubicBezTo>
                <a:lnTo>
                  <a:pt x="420492" y="187573"/>
                </a:lnTo>
                <a:cubicBezTo>
                  <a:pt x="454022" y="224806"/>
                  <a:pt x="459738" y="279418"/>
                  <a:pt x="434552" y="322858"/>
                </a:cubicBezTo>
                <a:cubicBezTo>
                  <a:pt x="418482" y="351400"/>
                  <a:pt x="390822" y="371570"/>
                  <a:pt x="358683" y="378244"/>
                </a:cubicBezTo>
                <a:cubicBezTo>
                  <a:pt x="343226" y="425874"/>
                  <a:pt x="298883" y="458143"/>
                  <a:pt x="248971" y="458143"/>
                </a:cubicBezTo>
                <a:cubicBezTo>
                  <a:pt x="216254" y="458273"/>
                  <a:pt x="185064" y="444254"/>
                  <a:pt x="163367" y="419667"/>
                </a:cubicBezTo>
                <a:cubicBezTo>
                  <a:pt x="114380" y="430063"/>
                  <a:pt x="64321" y="407721"/>
                  <a:pt x="39442" y="364127"/>
                </a:cubicBezTo>
                <a:cubicBezTo>
                  <a:pt x="22907" y="335887"/>
                  <a:pt x="19353" y="301759"/>
                  <a:pt x="29707" y="270572"/>
                </a:cubicBezTo>
                <a:cubicBezTo>
                  <a:pt x="-3829" y="233338"/>
                  <a:pt x="-9545" y="178727"/>
                  <a:pt x="15488" y="135287"/>
                </a:cubicBezTo>
                <a:cubicBezTo>
                  <a:pt x="31729" y="106718"/>
                  <a:pt x="59423" y="86542"/>
                  <a:pt x="91511" y="79900"/>
                </a:cubicBezTo>
                <a:cubicBezTo>
                  <a:pt x="106967" y="32271"/>
                  <a:pt x="151310" y="1"/>
                  <a:pt x="201222" y="1"/>
                </a:cubicBezTo>
                <a:close/>
                <a:moveTo>
                  <a:pt x="201222" y="29786"/>
                </a:moveTo>
                <a:cubicBezTo>
                  <a:pt x="153998" y="29859"/>
                  <a:pt x="115758" y="68327"/>
                  <a:pt x="115777" y="115744"/>
                </a:cubicBezTo>
                <a:lnTo>
                  <a:pt x="115777" y="217830"/>
                </a:lnTo>
                <a:lnTo>
                  <a:pt x="154869" y="240479"/>
                </a:lnTo>
                <a:lnTo>
                  <a:pt x="154869" y="116986"/>
                </a:lnTo>
                <a:cubicBezTo>
                  <a:pt x="154869" y="111555"/>
                  <a:pt x="157651" y="106590"/>
                  <a:pt x="162288" y="103952"/>
                </a:cubicBezTo>
                <a:lnTo>
                  <a:pt x="253143" y="51358"/>
                </a:lnTo>
                <a:cubicBezTo>
                  <a:pt x="254068" y="50891"/>
                  <a:pt x="255306" y="50116"/>
                  <a:pt x="255924" y="49808"/>
                </a:cubicBezTo>
                <a:cubicBezTo>
                  <a:pt x="240474" y="36927"/>
                  <a:pt x="221157" y="29946"/>
                  <a:pt x="201069" y="29946"/>
                </a:cubicBezTo>
                <a:lnTo>
                  <a:pt x="201222" y="29792"/>
                </a:lnTo>
                <a:lnTo>
                  <a:pt x="201222" y="29786"/>
                </a:lnTo>
                <a:close/>
                <a:moveTo>
                  <a:pt x="310671" y="65739"/>
                </a:moveTo>
                <a:cubicBezTo>
                  <a:pt x="295728" y="65763"/>
                  <a:pt x="281056" y="69737"/>
                  <a:pt x="268129" y="77262"/>
                </a:cubicBezTo>
                <a:lnTo>
                  <a:pt x="180208" y="128305"/>
                </a:lnTo>
                <a:lnTo>
                  <a:pt x="180208" y="173609"/>
                </a:lnTo>
                <a:lnTo>
                  <a:pt x="286673" y="111862"/>
                </a:lnTo>
                <a:cubicBezTo>
                  <a:pt x="291322" y="109223"/>
                  <a:pt x="297010" y="109223"/>
                  <a:pt x="301659" y="111862"/>
                </a:cubicBezTo>
                <a:lnTo>
                  <a:pt x="392514" y="164615"/>
                </a:lnTo>
                <a:cubicBezTo>
                  <a:pt x="393291" y="165083"/>
                  <a:pt x="394523" y="165698"/>
                  <a:pt x="395142" y="166166"/>
                </a:cubicBezTo>
                <a:cubicBezTo>
                  <a:pt x="398542" y="146463"/>
                  <a:pt x="394835" y="126139"/>
                  <a:pt x="384947" y="108762"/>
                </a:cubicBezTo>
                <a:cubicBezTo>
                  <a:pt x="369653" y="82096"/>
                  <a:pt x="341317" y="65685"/>
                  <a:pt x="310671" y="65745"/>
                </a:cubicBezTo>
                <a:lnTo>
                  <a:pt x="310671" y="65739"/>
                </a:lnTo>
                <a:close/>
                <a:moveTo>
                  <a:pt x="289608" y="139476"/>
                </a:moveTo>
                <a:lnTo>
                  <a:pt x="250510" y="162125"/>
                </a:lnTo>
                <a:lnTo>
                  <a:pt x="356969" y="223877"/>
                </a:lnTo>
                <a:cubicBezTo>
                  <a:pt x="361606" y="226511"/>
                  <a:pt x="364388" y="231475"/>
                  <a:pt x="364388" y="236906"/>
                </a:cubicBezTo>
                <a:lnTo>
                  <a:pt x="364388" y="345359"/>
                </a:lnTo>
                <a:cubicBezTo>
                  <a:pt x="383085" y="338531"/>
                  <a:pt x="398848" y="325189"/>
                  <a:pt x="408890" y="307812"/>
                </a:cubicBezTo>
                <a:lnTo>
                  <a:pt x="408737" y="307658"/>
                </a:lnTo>
                <a:cubicBezTo>
                  <a:pt x="432378" y="266543"/>
                  <a:pt x="418477" y="214103"/>
                  <a:pt x="377528" y="190365"/>
                </a:cubicBezTo>
                <a:lnTo>
                  <a:pt x="289608" y="139476"/>
                </a:lnTo>
                <a:close/>
                <a:moveTo>
                  <a:pt x="225017" y="176869"/>
                </a:moveTo>
                <a:lnTo>
                  <a:pt x="180208" y="202932"/>
                </a:lnTo>
                <a:lnTo>
                  <a:pt x="180208" y="254905"/>
                </a:lnTo>
                <a:lnTo>
                  <a:pt x="225017" y="280968"/>
                </a:lnTo>
                <a:lnTo>
                  <a:pt x="269831" y="254905"/>
                </a:lnTo>
                <a:lnTo>
                  <a:pt x="269831" y="202932"/>
                </a:lnTo>
                <a:lnTo>
                  <a:pt x="225017" y="176869"/>
                </a:lnTo>
                <a:close/>
                <a:moveTo>
                  <a:pt x="295477" y="217830"/>
                </a:moveTo>
                <a:lnTo>
                  <a:pt x="295472" y="341170"/>
                </a:lnTo>
                <a:cubicBezTo>
                  <a:pt x="295630" y="346601"/>
                  <a:pt x="292696" y="351565"/>
                  <a:pt x="288058" y="354204"/>
                </a:cubicBezTo>
                <a:lnTo>
                  <a:pt x="197203" y="406798"/>
                </a:lnTo>
                <a:cubicBezTo>
                  <a:pt x="196431" y="407265"/>
                  <a:pt x="195041" y="408046"/>
                  <a:pt x="194422" y="408354"/>
                </a:cubicBezTo>
                <a:cubicBezTo>
                  <a:pt x="209720" y="421228"/>
                  <a:pt x="229189" y="428210"/>
                  <a:pt x="249124" y="428210"/>
                </a:cubicBezTo>
                <a:lnTo>
                  <a:pt x="249124" y="428364"/>
                </a:lnTo>
                <a:cubicBezTo>
                  <a:pt x="296249" y="428364"/>
                  <a:pt x="334570" y="389888"/>
                  <a:pt x="334570" y="342412"/>
                </a:cubicBezTo>
                <a:lnTo>
                  <a:pt x="334570" y="240479"/>
                </a:lnTo>
                <a:lnTo>
                  <a:pt x="295477" y="217830"/>
                </a:lnTo>
                <a:close/>
                <a:moveTo>
                  <a:pt x="85953" y="112632"/>
                </a:moveTo>
                <a:cubicBezTo>
                  <a:pt x="67191" y="119598"/>
                  <a:pt x="51447" y="132936"/>
                  <a:pt x="41451" y="150333"/>
                </a:cubicBezTo>
                <a:cubicBezTo>
                  <a:pt x="17856" y="191382"/>
                  <a:pt x="31820" y="243861"/>
                  <a:pt x="72660" y="267626"/>
                </a:cubicBezTo>
                <a:lnTo>
                  <a:pt x="160427" y="318515"/>
                </a:lnTo>
                <a:lnTo>
                  <a:pt x="199678" y="295712"/>
                </a:lnTo>
                <a:lnTo>
                  <a:pt x="93372" y="234119"/>
                </a:lnTo>
                <a:cubicBezTo>
                  <a:pt x="88735" y="231326"/>
                  <a:pt x="85953" y="226516"/>
                  <a:pt x="85953" y="221085"/>
                </a:cubicBezTo>
                <a:lnTo>
                  <a:pt x="85953" y="112637"/>
                </a:lnTo>
                <a:lnTo>
                  <a:pt x="85953" y="112632"/>
                </a:lnTo>
                <a:close/>
                <a:moveTo>
                  <a:pt x="269979" y="284541"/>
                </a:moveTo>
                <a:lnTo>
                  <a:pt x="163662" y="346288"/>
                </a:lnTo>
                <a:cubicBezTo>
                  <a:pt x="159013" y="348928"/>
                  <a:pt x="153326" y="348928"/>
                  <a:pt x="148677" y="346288"/>
                </a:cubicBezTo>
                <a:lnTo>
                  <a:pt x="57822" y="293535"/>
                </a:lnTo>
                <a:cubicBezTo>
                  <a:pt x="57050" y="293068"/>
                  <a:pt x="55812" y="292452"/>
                  <a:pt x="55194" y="291985"/>
                </a:cubicBezTo>
                <a:cubicBezTo>
                  <a:pt x="51794" y="311687"/>
                  <a:pt x="55353" y="332165"/>
                  <a:pt x="65394" y="349388"/>
                </a:cubicBezTo>
                <a:lnTo>
                  <a:pt x="65241" y="349388"/>
                </a:lnTo>
                <a:cubicBezTo>
                  <a:pt x="88882" y="390350"/>
                  <a:pt x="141110" y="404313"/>
                  <a:pt x="182059" y="380729"/>
                </a:cubicBezTo>
                <a:lnTo>
                  <a:pt x="269979" y="329840"/>
                </a:lnTo>
                <a:lnTo>
                  <a:pt x="269979" y="284541"/>
                </a:lnTo>
                <a:close/>
              </a:path>
            </a:pathLst>
          </a:custGeom>
          <a:solidFill>
            <a:schemeClr val="tx1"/>
          </a:solidFill>
          <a:ln w="1461" cap="flat">
            <a:noFill/>
            <a:prstDash val="solid"/>
            <a:miter/>
          </a:ln>
        </p:spPr>
        <p:txBody>
          <a:bodyPr rtlCol="0" anchor="ctr"/>
          <a:lstStyle/>
          <a:p>
            <a:endParaRPr lang="en-US" sz="1600"/>
          </a:p>
        </p:txBody>
      </p:sp>
      <p:sp>
        <p:nvSpPr>
          <p:cNvPr id="115" name="TextBox 114">
            <a:extLst>
              <a:ext uri="{FF2B5EF4-FFF2-40B4-BE49-F238E27FC236}">
                <a16:creationId xmlns:a16="http://schemas.microsoft.com/office/drawing/2014/main" id="{FD4776C6-FC8E-1820-04C6-B9A4FD41FB99}"/>
              </a:ext>
            </a:extLst>
          </p:cNvPr>
          <p:cNvSpPr txBox="1"/>
          <p:nvPr/>
        </p:nvSpPr>
        <p:spPr>
          <a:xfrm>
            <a:off x="6357159" y="3392092"/>
            <a:ext cx="705134"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2"/>
                </a:solidFill>
                <a:effectLst/>
                <a:uLnTx/>
                <a:uFillTx/>
                <a:ea typeface="+mn-ea"/>
                <a:cs typeface="Segoe UI" pitchFamily="34" charset="0"/>
              </a:rPr>
              <a:t>Summarize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2"/>
                </a:solidFill>
                <a:effectLst/>
                <a:uLnTx/>
                <a:uFillTx/>
                <a:ea typeface="+mn-ea"/>
                <a:cs typeface="Segoe UI" pitchFamily="34" charset="0"/>
              </a:rPr>
              <a:t>data</a:t>
            </a:r>
          </a:p>
        </p:txBody>
      </p:sp>
      <p:pic>
        <p:nvPicPr>
          <p:cNvPr id="116" name="Picture 115">
            <a:extLst>
              <a:ext uri="{FF2B5EF4-FFF2-40B4-BE49-F238E27FC236}">
                <a16:creationId xmlns:a16="http://schemas.microsoft.com/office/drawing/2014/main" id="{A46CF0B9-8890-E2BF-484C-7EF04A818621}"/>
              </a:ext>
            </a:extLst>
          </p:cNvPr>
          <p:cNvPicPr>
            <a:picLocks noChangeAspect="1"/>
          </p:cNvPicPr>
          <p:nvPr/>
        </p:nvPicPr>
        <p:blipFill>
          <a:blip r:embed="rId5"/>
          <a:stretch>
            <a:fillRect/>
          </a:stretch>
        </p:blipFill>
        <p:spPr>
          <a:xfrm>
            <a:off x="8101848" y="3716087"/>
            <a:ext cx="201440" cy="240837"/>
          </a:xfrm>
          <a:prstGeom prst="rect">
            <a:avLst/>
          </a:prstGeom>
        </p:spPr>
      </p:pic>
      <p:cxnSp>
        <p:nvCxnSpPr>
          <p:cNvPr id="117" name="Straight Arrow Connector 116">
            <a:extLst>
              <a:ext uri="{FF2B5EF4-FFF2-40B4-BE49-F238E27FC236}">
                <a16:creationId xmlns:a16="http://schemas.microsoft.com/office/drawing/2014/main" id="{4451BC49-5F5C-510C-0A0F-08F0BF04C43B}"/>
              </a:ext>
            </a:extLst>
          </p:cNvPr>
          <p:cNvCxnSpPr>
            <a:cxnSpLocks/>
            <a:stCxn id="66" idx="1"/>
            <a:endCxn id="125" idx="3"/>
          </p:cNvCxnSpPr>
          <p:nvPr/>
        </p:nvCxnSpPr>
        <p:spPr>
          <a:xfrm flipH="1">
            <a:off x="5395276" y="3820461"/>
            <a:ext cx="280089" cy="16045"/>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7C17655-FFEF-6992-697A-D43CFF9C32CF}"/>
              </a:ext>
            </a:extLst>
          </p:cNvPr>
          <p:cNvCxnSpPr>
            <a:cxnSpLocks/>
            <a:stCxn id="116" idx="1"/>
            <a:endCxn id="82" idx="1"/>
          </p:cNvCxnSpPr>
          <p:nvPr/>
        </p:nvCxnSpPr>
        <p:spPr>
          <a:xfrm flipH="1" flipV="1">
            <a:off x="7801527" y="3817769"/>
            <a:ext cx="300321"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7DCFACC-4D9D-B35F-F5EB-8F550ABC26AA}"/>
              </a:ext>
            </a:extLst>
          </p:cNvPr>
          <p:cNvSpPr/>
          <p:nvPr/>
        </p:nvSpPr>
        <p:spPr bwMode="auto">
          <a:xfrm>
            <a:off x="4764786" y="3246980"/>
            <a:ext cx="4036751" cy="1249743"/>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120" name="Graphic 119">
            <a:extLst>
              <a:ext uri="{FF2B5EF4-FFF2-40B4-BE49-F238E27FC236}">
                <a16:creationId xmlns:a16="http://schemas.microsoft.com/office/drawing/2014/main" id="{12406665-B355-F370-5F8F-CF2D567FD7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5008" y="3280636"/>
            <a:ext cx="156294" cy="154160"/>
          </a:xfrm>
          <a:prstGeom prst="rect">
            <a:avLst/>
          </a:prstGeom>
        </p:spPr>
      </p:pic>
      <p:sp>
        <p:nvSpPr>
          <p:cNvPr id="121" name="TextBox 120">
            <a:extLst>
              <a:ext uri="{FF2B5EF4-FFF2-40B4-BE49-F238E27FC236}">
                <a16:creationId xmlns:a16="http://schemas.microsoft.com/office/drawing/2014/main" id="{3F259EA4-0B29-AE6D-0B13-1C35D3F8C96D}"/>
              </a:ext>
            </a:extLst>
          </p:cNvPr>
          <p:cNvSpPr txBox="1"/>
          <p:nvPr/>
        </p:nvSpPr>
        <p:spPr>
          <a:xfrm>
            <a:off x="5016792" y="3541778"/>
            <a:ext cx="439989" cy="12311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2"/>
                </a:solidFill>
                <a:effectLst/>
                <a:uLnTx/>
                <a:uFillTx/>
                <a:ea typeface="+mn-ea"/>
                <a:cs typeface="Segoe UI" pitchFamily="34" charset="0"/>
              </a:rPr>
              <a:t>Extract</a:t>
            </a:r>
          </a:p>
        </p:txBody>
      </p:sp>
      <p:sp>
        <p:nvSpPr>
          <p:cNvPr id="122" name="TextBox 121">
            <a:extLst>
              <a:ext uri="{FF2B5EF4-FFF2-40B4-BE49-F238E27FC236}">
                <a16:creationId xmlns:a16="http://schemas.microsoft.com/office/drawing/2014/main" id="{5D54AE5A-6512-605A-D24D-6A7155A5E59F}"/>
              </a:ext>
            </a:extLst>
          </p:cNvPr>
          <p:cNvSpPr txBox="1"/>
          <p:nvPr/>
        </p:nvSpPr>
        <p:spPr>
          <a:xfrm>
            <a:off x="7844059" y="3398250"/>
            <a:ext cx="661364"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2"/>
                </a:solidFill>
                <a:effectLst/>
                <a:uLnTx/>
                <a:uFillTx/>
                <a:ea typeface="+mn-ea"/>
                <a:cs typeface="Segoe UI" pitchFamily="34" charset="0"/>
              </a:rPr>
              <a:t>Summarized Document</a:t>
            </a:r>
          </a:p>
        </p:txBody>
      </p:sp>
      <p:cxnSp>
        <p:nvCxnSpPr>
          <p:cNvPr id="123" name="Straight Arrow Connector 37">
            <a:extLst>
              <a:ext uri="{FF2B5EF4-FFF2-40B4-BE49-F238E27FC236}">
                <a16:creationId xmlns:a16="http://schemas.microsoft.com/office/drawing/2014/main" id="{D2750D29-15C5-DFFC-C016-418F694C5BD5}"/>
              </a:ext>
            </a:extLst>
          </p:cNvPr>
          <p:cNvCxnSpPr>
            <a:cxnSpLocks/>
            <a:stCxn id="125" idx="2"/>
            <a:endCxn id="113" idx="0"/>
          </p:cNvCxnSpPr>
          <p:nvPr/>
        </p:nvCxnSpPr>
        <p:spPr>
          <a:xfrm>
            <a:off x="5235259" y="3994338"/>
            <a:ext cx="7079" cy="888226"/>
          </a:xfrm>
          <a:prstGeom prst="straightConnector1">
            <a:avLst/>
          </a:prstGeom>
          <a:noFill/>
          <a:ln w="6350">
            <a:solidFill>
              <a:schemeClr val="tx2"/>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124" name="Straight Arrow Connector 37">
            <a:extLst>
              <a:ext uri="{FF2B5EF4-FFF2-40B4-BE49-F238E27FC236}">
                <a16:creationId xmlns:a16="http://schemas.microsoft.com/office/drawing/2014/main" id="{61F68AB6-80D3-18D4-3D5B-D4D79CE0212A}"/>
              </a:ext>
            </a:extLst>
          </p:cNvPr>
          <p:cNvCxnSpPr>
            <a:cxnSpLocks/>
            <a:stCxn id="126" idx="2"/>
          </p:cNvCxnSpPr>
          <p:nvPr/>
        </p:nvCxnSpPr>
        <p:spPr>
          <a:xfrm>
            <a:off x="6709727" y="3918267"/>
            <a:ext cx="24468" cy="923654"/>
          </a:xfrm>
          <a:prstGeom prst="straightConnector1">
            <a:avLst/>
          </a:prstGeom>
          <a:noFill/>
          <a:ln w="6350">
            <a:solidFill>
              <a:schemeClr val="tx2"/>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25" name="Graphic 124">
            <a:extLst>
              <a:ext uri="{FF2B5EF4-FFF2-40B4-BE49-F238E27FC236}">
                <a16:creationId xmlns:a16="http://schemas.microsoft.com/office/drawing/2014/main" id="{57CD76F4-4EF2-3AE1-FC5A-3CB8F4CF52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75242" y="3678673"/>
            <a:ext cx="320034" cy="315665"/>
          </a:xfrm>
          <a:prstGeom prst="rect">
            <a:avLst/>
          </a:prstGeom>
        </p:spPr>
      </p:pic>
      <p:pic>
        <p:nvPicPr>
          <p:cNvPr id="126" name="Graphic 125">
            <a:extLst>
              <a:ext uri="{FF2B5EF4-FFF2-40B4-BE49-F238E27FC236}">
                <a16:creationId xmlns:a16="http://schemas.microsoft.com/office/drawing/2014/main" id="{5ED20BE0-4620-FDA1-DB1B-6F8998A62A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49710" y="3649737"/>
            <a:ext cx="320034" cy="315665"/>
          </a:xfrm>
          <a:prstGeom prst="rect">
            <a:avLst/>
          </a:prstGeom>
        </p:spPr>
      </p:pic>
      <p:pic>
        <p:nvPicPr>
          <p:cNvPr id="129" name="Graphic 128">
            <a:extLst>
              <a:ext uri="{FF2B5EF4-FFF2-40B4-BE49-F238E27FC236}">
                <a16:creationId xmlns:a16="http://schemas.microsoft.com/office/drawing/2014/main" id="{8B49599F-C18E-5AFA-C084-B687EFE5A1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17943" y="2207172"/>
            <a:ext cx="490134" cy="483444"/>
          </a:xfrm>
          <a:prstGeom prst="rect">
            <a:avLst/>
          </a:prstGeom>
        </p:spPr>
      </p:pic>
      <p:sp>
        <p:nvSpPr>
          <p:cNvPr id="130" name="TextBox 129">
            <a:extLst>
              <a:ext uri="{FF2B5EF4-FFF2-40B4-BE49-F238E27FC236}">
                <a16:creationId xmlns:a16="http://schemas.microsoft.com/office/drawing/2014/main" id="{A6663D96-0BC0-08B4-BD9E-20A32D3EA455}"/>
              </a:ext>
            </a:extLst>
          </p:cNvPr>
          <p:cNvSpPr txBox="1"/>
          <p:nvPr/>
        </p:nvSpPr>
        <p:spPr>
          <a:xfrm>
            <a:off x="6734783" y="5173663"/>
            <a:ext cx="63" cy="2823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Title 4">
            <a:extLst>
              <a:ext uri="{FF2B5EF4-FFF2-40B4-BE49-F238E27FC236}">
                <a16:creationId xmlns:a16="http://schemas.microsoft.com/office/drawing/2014/main" id="{454C143C-F8C9-99AA-BD33-00381DBD92CB}"/>
              </a:ext>
            </a:extLst>
          </p:cNvPr>
          <p:cNvSpPr txBox="1">
            <a:spLocks/>
          </p:cNvSpPr>
          <p:nvPr/>
        </p:nvSpPr>
        <p:spPr>
          <a:xfrm>
            <a:off x="1630432" y="5568836"/>
            <a:ext cx="924407" cy="161583"/>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050">
                <a:gradFill flip="none" rotWithShape="1">
                  <a:gsLst>
                    <a:gs pos="0">
                      <a:srgbClr val="8DC8E8"/>
                    </a:gs>
                    <a:gs pos="60000">
                      <a:schemeClr val="accent6">
                        <a:lumMod val="60000"/>
                        <a:lumOff val="40000"/>
                      </a:schemeClr>
                    </a:gs>
                  </a:gsLst>
                  <a:path path="circle">
                    <a:fillToRect t="100000" r="100000"/>
                  </a:path>
                  <a:tileRect l="-100000" b="-100000"/>
                </a:gradFill>
              </a:rPr>
              <a:t>AI Foundation</a:t>
            </a:r>
          </a:p>
        </p:txBody>
      </p:sp>
      <p:sp>
        <p:nvSpPr>
          <p:cNvPr id="144" name="Rectangle 143">
            <a:extLst>
              <a:ext uri="{FF2B5EF4-FFF2-40B4-BE49-F238E27FC236}">
                <a16:creationId xmlns:a16="http://schemas.microsoft.com/office/drawing/2014/main" id="{75016E40-91F7-3420-CBDD-8DC41BB68BA3}"/>
              </a:ext>
            </a:extLst>
          </p:cNvPr>
          <p:cNvSpPr/>
          <p:nvPr/>
        </p:nvSpPr>
        <p:spPr bwMode="auto">
          <a:xfrm>
            <a:off x="3394438" y="1692430"/>
            <a:ext cx="426575" cy="29135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GB" sz="1100">
                <a:solidFill>
                  <a:srgbClr val="FFFFFF"/>
                </a:solidFill>
                <a:ea typeface="Segoe UI" pitchFamily="34" charset="0"/>
                <a:cs typeface="Segoe UI" pitchFamily="34" charset="0"/>
              </a:rPr>
              <a:t>Retail</a:t>
            </a:r>
            <a:endParaRPr lang="en-HK" sz="1100">
              <a:solidFill>
                <a:srgbClr val="FFFFFF"/>
              </a:soli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AED34041-BC64-CE1C-56A6-BD0F4D250C3F}"/>
              </a:ext>
            </a:extLst>
          </p:cNvPr>
          <p:cNvSpPr/>
          <p:nvPr/>
        </p:nvSpPr>
        <p:spPr bwMode="auto">
          <a:xfrm>
            <a:off x="3883467" y="1694497"/>
            <a:ext cx="426575" cy="291356"/>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GB" sz="1100">
                <a:solidFill>
                  <a:srgbClr val="FFFFFF"/>
                </a:solidFill>
                <a:ea typeface="Segoe UI" pitchFamily="34" charset="0"/>
                <a:cs typeface="Segoe UI" pitchFamily="34" charset="0"/>
              </a:rPr>
              <a:t>Utility</a:t>
            </a:r>
            <a:endParaRPr lang="en-HK" sz="1100">
              <a:solidFill>
                <a:srgbClr val="FFFFFF"/>
              </a:solidFill>
              <a:ea typeface="Segoe UI" pitchFamily="34" charset="0"/>
              <a:cs typeface="Segoe UI" pitchFamily="34" charset="0"/>
            </a:endParaRPr>
          </a:p>
        </p:txBody>
      </p:sp>
      <p:cxnSp>
        <p:nvCxnSpPr>
          <p:cNvPr id="150" name="Straight Arrow Connector 149">
            <a:extLst>
              <a:ext uri="{FF2B5EF4-FFF2-40B4-BE49-F238E27FC236}">
                <a16:creationId xmlns:a16="http://schemas.microsoft.com/office/drawing/2014/main" id="{EDCB6506-09CE-1B60-6921-80C361442FCE}"/>
              </a:ext>
            </a:extLst>
          </p:cNvPr>
          <p:cNvCxnSpPr>
            <a:cxnSpLocks/>
            <a:endCxn id="25" idx="1"/>
          </p:cNvCxnSpPr>
          <p:nvPr/>
        </p:nvCxnSpPr>
        <p:spPr>
          <a:xfrm>
            <a:off x="1123452" y="3649737"/>
            <a:ext cx="1068097" cy="666"/>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8591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7EF5F-CD64-875F-C190-2688C87C9B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8866EB2-FE4C-AD50-E088-2B6F9B24F18F}"/>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US" sz="3000">
                <a:gradFill flip="none" rotWithShape="1">
                  <a:gsLst>
                    <a:gs pos="0">
                      <a:schemeClr val="accent5">
                        <a:lumMod val="75000"/>
                      </a:schemeClr>
                    </a:gs>
                    <a:gs pos="60000">
                      <a:schemeClr val="accent6">
                        <a:lumMod val="60000"/>
                        <a:lumOff val="40000"/>
                      </a:schemeClr>
                    </a:gs>
                  </a:gsLst>
                  <a:path path="circle">
                    <a:fillToRect t="100000" r="100000"/>
                  </a:path>
                  <a:tileRect l="-100000" b="-100000"/>
                </a:gradFill>
              </a:rPr>
              <a:t>Industry Experience – Adopting </a:t>
            </a:r>
            <a:r>
              <a:rPr lang="en-US" sz="3000">
                <a:gradFill flip="none" rotWithShape="1">
                  <a:gsLst>
                    <a:gs pos="0">
                      <a:schemeClr val="accent5">
                        <a:lumMod val="75000"/>
                      </a:schemeClr>
                    </a:gs>
                    <a:gs pos="100000">
                      <a:schemeClr val="accent6">
                        <a:lumMod val="60000"/>
                        <a:lumOff val="40000"/>
                      </a:schemeClr>
                    </a:gs>
                  </a:gsLst>
                  <a:path path="circle">
                    <a:fillToRect t="100000" r="100000"/>
                  </a:path>
                  <a:tileRect l="-100000" b="-100000"/>
                </a:gradFill>
              </a:rPr>
              <a:t>PTU Challenges</a:t>
            </a:r>
            <a:endParaRPr lang="en-IN" sz="3000">
              <a:gradFill flip="none" rotWithShape="1">
                <a:gsLst>
                  <a:gs pos="0">
                    <a:schemeClr val="accent5">
                      <a:lumMod val="75000"/>
                    </a:schemeClr>
                  </a:gs>
                  <a:gs pos="100000">
                    <a:schemeClr val="accent6">
                      <a:lumMod val="60000"/>
                      <a:lumOff val="40000"/>
                    </a:schemeClr>
                  </a:gs>
                </a:gsLst>
                <a:path path="circle">
                  <a:fillToRect t="100000" r="100000"/>
                </a:path>
                <a:tileRect l="-100000" b="-100000"/>
              </a:gradFill>
            </a:endParaRPr>
          </a:p>
        </p:txBody>
      </p:sp>
      <p:pic>
        <p:nvPicPr>
          <p:cNvPr id="2" name="Picture 1">
            <a:extLst>
              <a:ext uri="{FF2B5EF4-FFF2-40B4-BE49-F238E27FC236}">
                <a16:creationId xmlns:a16="http://schemas.microsoft.com/office/drawing/2014/main" id="{BDF29B95-2782-5475-D74A-E7E7018697E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15844" y="1089335"/>
            <a:ext cx="11209975" cy="4829632"/>
          </a:xfrm>
          <a:prstGeom prst="rect">
            <a:avLst/>
          </a:prstGeom>
        </p:spPr>
      </p:pic>
      <p:sp>
        <p:nvSpPr>
          <p:cNvPr id="3" name="Rectangle 2">
            <a:extLst>
              <a:ext uri="{FF2B5EF4-FFF2-40B4-BE49-F238E27FC236}">
                <a16:creationId xmlns:a16="http://schemas.microsoft.com/office/drawing/2014/main" id="{619D0AD6-5040-9C5D-3520-F3642B150F74}"/>
              </a:ext>
            </a:extLst>
          </p:cNvPr>
          <p:cNvSpPr/>
          <p:nvPr/>
        </p:nvSpPr>
        <p:spPr bwMode="auto">
          <a:xfrm>
            <a:off x="8453535" y="1138328"/>
            <a:ext cx="3356447" cy="4926564"/>
          </a:xfrm>
          <a:prstGeom prst="rect">
            <a:avLst/>
          </a:prstGeom>
          <a:solidFill>
            <a:srgbClr val="C5B4E3">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0D21C3A5-E4FA-620F-0338-9D963C237852}"/>
              </a:ext>
            </a:extLst>
          </p:cNvPr>
          <p:cNvSpPr/>
          <p:nvPr/>
        </p:nvSpPr>
        <p:spPr bwMode="auto">
          <a:xfrm>
            <a:off x="802434" y="1138328"/>
            <a:ext cx="7651102" cy="4926564"/>
          </a:xfrm>
          <a:prstGeom prst="rect">
            <a:avLst/>
          </a:prstGeom>
          <a:solidFill>
            <a:srgbClr val="8DC8E8">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solidFill>
                <a:srgbClr val="FFFFFF"/>
              </a:solidFill>
              <a:ea typeface="Segoe UI" pitchFamily="34" charset="0"/>
              <a:cs typeface="Segoe UI" pitchFamily="34" charset="0"/>
            </a:endParaRPr>
          </a:p>
        </p:txBody>
      </p:sp>
      <p:sp>
        <p:nvSpPr>
          <p:cNvPr id="6" name="Left Bracket 5">
            <a:extLst>
              <a:ext uri="{FF2B5EF4-FFF2-40B4-BE49-F238E27FC236}">
                <a16:creationId xmlns:a16="http://schemas.microsoft.com/office/drawing/2014/main" id="{868952A5-882F-2EF4-306E-9AE75BFC4C4D}"/>
              </a:ext>
            </a:extLst>
          </p:cNvPr>
          <p:cNvSpPr/>
          <p:nvPr/>
        </p:nvSpPr>
        <p:spPr>
          <a:xfrm rot="16200000">
            <a:off x="4585700" y="2298420"/>
            <a:ext cx="61581" cy="7488000"/>
          </a:xfrm>
          <a:prstGeom prst="leftBracket">
            <a:avLst/>
          </a:prstGeom>
          <a:ln w="3810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sp>
        <p:nvSpPr>
          <p:cNvPr id="8" name="Left Bracket 7">
            <a:extLst>
              <a:ext uri="{FF2B5EF4-FFF2-40B4-BE49-F238E27FC236}">
                <a16:creationId xmlns:a16="http://schemas.microsoft.com/office/drawing/2014/main" id="{0E1BE690-312C-AF4C-E702-4C5917E694BE}"/>
              </a:ext>
            </a:extLst>
          </p:cNvPr>
          <p:cNvSpPr/>
          <p:nvPr/>
        </p:nvSpPr>
        <p:spPr>
          <a:xfrm rot="5400000" flipH="1">
            <a:off x="10160457" y="4422356"/>
            <a:ext cx="59050" cy="3240000"/>
          </a:xfrm>
          <a:prstGeom prst="leftBracket">
            <a:avLst/>
          </a:prstGeom>
          <a:ln w="381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cxnSp>
        <p:nvCxnSpPr>
          <p:cNvPr id="10" name="Straight Connector 9">
            <a:extLst>
              <a:ext uri="{FF2B5EF4-FFF2-40B4-BE49-F238E27FC236}">
                <a16:creationId xmlns:a16="http://schemas.microsoft.com/office/drawing/2014/main" id="{C27E1B8F-CD41-1266-6DA9-F8604978A904}"/>
              </a:ext>
            </a:extLst>
          </p:cNvPr>
          <p:cNvCxnSpPr>
            <a:cxnSpLocks/>
          </p:cNvCxnSpPr>
          <p:nvPr/>
        </p:nvCxnSpPr>
        <p:spPr>
          <a:xfrm>
            <a:off x="8453535" y="1061766"/>
            <a:ext cx="0" cy="5128019"/>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F9A8DE1-4853-8359-4E39-75EAF85ACF36}"/>
              </a:ext>
            </a:extLst>
          </p:cNvPr>
          <p:cNvSpPr/>
          <p:nvPr/>
        </p:nvSpPr>
        <p:spPr bwMode="auto">
          <a:xfrm>
            <a:off x="9947563" y="5142347"/>
            <a:ext cx="175598" cy="175491"/>
          </a:xfrm>
          <a:prstGeom prst="ellipse">
            <a:avLst/>
          </a:prstGeom>
          <a:noFill/>
          <a:ln w="381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630200CD-29F4-5827-8671-978E76C2A599}"/>
              </a:ext>
            </a:extLst>
          </p:cNvPr>
          <p:cNvSpPr/>
          <p:nvPr/>
        </p:nvSpPr>
        <p:spPr bwMode="auto">
          <a:xfrm>
            <a:off x="4037846" y="1509440"/>
            <a:ext cx="175598" cy="175491"/>
          </a:xfrm>
          <a:prstGeom prst="ellipse">
            <a:avLst/>
          </a:prstGeom>
          <a:noFill/>
          <a:ln w="381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solidFill>
                <a:srgbClr val="FFFFFF"/>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443875FE-A22B-915F-CF37-E5F8337C4990}"/>
              </a:ext>
            </a:extLst>
          </p:cNvPr>
          <p:cNvCxnSpPr>
            <a:cxnSpLocks/>
          </p:cNvCxnSpPr>
          <p:nvPr/>
        </p:nvCxnSpPr>
        <p:spPr>
          <a:xfrm>
            <a:off x="4250768" y="1606422"/>
            <a:ext cx="5668433" cy="3582956"/>
          </a:xfrm>
          <a:prstGeom prst="straightConnector1">
            <a:avLst/>
          </a:prstGeom>
          <a:ln w="47625">
            <a:gradFill>
              <a:gsLst>
                <a:gs pos="0">
                  <a:schemeClr val="accent1">
                    <a:lumMod val="20000"/>
                    <a:lumOff val="80000"/>
                  </a:schemeClr>
                </a:gs>
                <a:gs pos="100000">
                  <a:schemeClr val="accent6">
                    <a:lumMod val="60000"/>
                    <a:lumOff val="40000"/>
                  </a:schemeClr>
                </a:gs>
              </a:gsLst>
              <a:lin ang="5400000" scaled="1"/>
            </a:gra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72BBA8-29E2-CA2C-034B-65BD2CBE5127}"/>
              </a:ext>
            </a:extLst>
          </p:cNvPr>
          <p:cNvSpPr txBox="1"/>
          <p:nvPr/>
        </p:nvSpPr>
        <p:spPr>
          <a:xfrm>
            <a:off x="4665186" y="1910618"/>
            <a:ext cx="3678764" cy="307777"/>
          </a:xfrm>
          <a:prstGeom prst="rect">
            <a:avLst/>
          </a:prstGeom>
          <a:noFill/>
        </p:spPr>
        <p:txBody>
          <a:bodyPr wrap="none" lIns="0" tIns="0" rIns="0" bIns="0" rtlCol="0">
            <a:spAutoFit/>
          </a:bodyPr>
          <a:lstStyle/>
          <a:p>
            <a:pPr algn="l"/>
            <a:r>
              <a:rPr lang="en-HK" sz="2000" b="1" spc="-50">
                <a:ln w="3175">
                  <a:noFill/>
                </a:ln>
                <a:gradFill flip="none" rotWithShape="1">
                  <a:gsLst>
                    <a:gs pos="0">
                      <a:schemeClr val="accent1">
                        <a:lumMod val="99000"/>
                      </a:schemeClr>
                    </a:gs>
                    <a:gs pos="100000">
                      <a:schemeClr val="accent6">
                        <a:lumMod val="60000"/>
                        <a:lumOff val="40000"/>
                      </a:schemeClr>
                    </a:gs>
                  </a:gsLst>
                  <a:lin ang="0" scaled="1"/>
                  <a:tileRect/>
                </a:gradFill>
                <a:latin typeface="+mj-lt"/>
                <a:cs typeface="Segoe UI" pitchFamily="34" charset="0"/>
              </a:rPr>
              <a:t>P99 Response Time - 900% faster</a:t>
            </a:r>
            <a:endParaRPr lang="en-HK" sz="1600">
              <a:gradFill flip="none" rotWithShape="1">
                <a:gsLst>
                  <a:gs pos="0">
                    <a:schemeClr val="accent1">
                      <a:lumMod val="99000"/>
                    </a:schemeClr>
                  </a:gs>
                  <a:gs pos="100000">
                    <a:schemeClr val="accent6">
                      <a:lumMod val="60000"/>
                      <a:lumOff val="40000"/>
                    </a:schemeClr>
                  </a:gs>
                </a:gsLst>
                <a:lin ang="0" scaled="1"/>
                <a:tileRect/>
              </a:gradFill>
            </a:endParaRPr>
          </a:p>
        </p:txBody>
      </p:sp>
      <p:sp>
        <p:nvSpPr>
          <p:cNvPr id="18" name="TextBox 17">
            <a:extLst>
              <a:ext uri="{FF2B5EF4-FFF2-40B4-BE49-F238E27FC236}">
                <a16:creationId xmlns:a16="http://schemas.microsoft.com/office/drawing/2014/main" id="{EF30F0DC-894C-614A-2A13-CDAFFBCE28CE}"/>
              </a:ext>
            </a:extLst>
          </p:cNvPr>
          <p:cNvSpPr txBox="1"/>
          <p:nvPr/>
        </p:nvSpPr>
        <p:spPr>
          <a:xfrm>
            <a:off x="4392034" y="6214019"/>
            <a:ext cx="4225067" cy="307777"/>
          </a:xfrm>
          <a:prstGeom prst="rect">
            <a:avLst/>
          </a:prstGeom>
          <a:noFill/>
        </p:spPr>
        <p:txBody>
          <a:bodyPr wrap="none" lIns="0" tIns="0" rIns="0" bIns="0" rtlCol="0">
            <a:spAutoFit/>
          </a:bodyPr>
          <a:lstStyle/>
          <a:p>
            <a:pPr algn="l"/>
            <a:r>
              <a:rPr lang="en-HK" sz="2000" b="1" spc="-50">
                <a:ln w="3175">
                  <a:noFill/>
                </a:ln>
                <a:gradFill flip="none" rotWithShape="1">
                  <a:gsLst>
                    <a:gs pos="0">
                      <a:schemeClr val="accent1">
                        <a:lumMod val="99000"/>
                      </a:schemeClr>
                    </a:gs>
                    <a:gs pos="100000">
                      <a:schemeClr val="accent6">
                        <a:lumMod val="60000"/>
                        <a:lumOff val="40000"/>
                      </a:schemeClr>
                    </a:gs>
                  </a:gsLst>
                  <a:lin ang="0" scaled="1"/>
                  <a:tileRect/>
                </a:gradFill>
                <a:latin typeface="+mj-lt"/>
                <a:cs typeface="Segoe UI" pitchFamily="34" charset="0"/>
              </a:rPr>
              <a:t>Average Response Time - 500% better</a:t>
            </a:r>
            <a:endParaRPr lang="en-HK" sz="1600">
              <a:gradFill flip="none" rotWithShape="1">
                <a:gsLst>
                  <a:gs pos="0">
                    <a:schemeClr val="accent1">
                      <a:lumMod val="99000"/>
                    </a:schemeClr>
                  </a:gs>
                  <a:gs pos="100000">
                    <a:schemeClr val="accent6">
                      <a:lumMod val="60000"/>
                      <a:lumOff val="40000"/>
                    </a:schemeClr>
                  </a:gs>
                </a:gsLst>
                <a:lin ang="0" scaled="1"/>
                <a:tileRect/>
              </a:gradFill>
            </a:endParaRPr>
          </a:p>
        </p:txBody>
      </p:sp>
      <p:sp>
        <p:nvSpPr>
          <p:cNvPr id="19" name="TextBox 18">
            <a:extLst>
              <a:ext uri="{FF2B5EF4-FFF2-40B4-BE49-F238E27FC236}">
                <a16:creationId xmlns:a16="http://schemas.microsoft.com/office/drawing/2014/main" id="{364FBE6C-7BB7-02F1-CB81-B14576541705}"/>
              </a:ext>
            </a:extLst>
          </p:cNvPr>
          <p:cNvSpPr txBox="1"/>
          <p:nvPr/>
        </p:nvSpPr>
        <p:spPr>
          <a:xfrm>
            <a:off x="872490" y="6152464"/>
            <a:ext cx="1009892" cy="215444"/>
          </a:xfrm>
          <a:prstGeom prst="rect">
            <a:avLst/>
          </a:prstGeom>
          <a:noFill/>
        </p:spPr>
        <p:txBody>
          <a:bodyPr wrap="none" lIns="0" tIns="0" rIns="0" bIns="0" rtlCol="0">
            <a:spAutoFit/>
          </a:bodyPr>
          <a:lstStyle/>
          <a:p>
            <a:pPr algn="l"/>
            <a:r>
              <a:rPr lang="en-HK" sz="1400">
                <a:gradFill flip="none" rotWithShape="1">
                  <a:gsLst>
                    <a:gs pos="0">
                      <a:schemeClr val="accent1">
                        <a:lumMod val="99000"/>
                      </a:schemeClr>
                    </a:gs>
                    <a:gs pos="100000">
                      <a:schemeClr val="accent6">
                        <a:lumMod val="60000"/>
                        <a:lumOff val="40000"/>
                      </a:schemeClr>
                    </a:gs>
                  </a:gsLst>
                  <a:lin ang="0" scaled="1"/>
                  <a:tileRect/>
                </a:gradFill>
              </a:rPr>
              <a:t>Without PTU</a:t>
            </a:r>
          </a:p>
        </p:txBody>
      </p:sp>
      <p:sp>
        <p:nvSpPr>
          <p:cNvPr id="20" name="TextBox 19">
            <a:extLst>
              <a:ext uri="{FF2B5EF4-FFF2-40B4-BE49-F238E27FC236}">
                <a16:creationId xmlns:a16="http://schemas.microsoft.com/office/drawing/2014/main" id="{A337D4E5-5637-75C3-69CE-D3CE6F11D9DA}"/>
              </a:ext>
            </a:extLst>
          </p:cNvPr>
          <p:cNvSpPr txBox="1"/>
          <p:nvPr/>
        </p:nvSpPr>
        <p:spPr>
          <a:xfrm>
            <a:off x="11019582" y="6146573"/>
            <a:ext cx="742191" cy="215444"/>
          </a:xfrm>
          <a:prstGeom prst="rect">
            <a:avLst/>
          </a:prstGeom>
          <a:noFill/>
        </p:spPr>
        <p:txBody>
          <a:bodyPr wrap="none" lIns="0" tIns="0" rIns="0" bIns="0" rtlCol="0">
            <a:spAutoFit/>
          </a:bodyPr>
          <a:lstStyle/>
          <a:p>
            <a:pPr algn="l"/>
            <a:r>
              <a:rPr lang="en-HK" sz="1400">
                <a:gradFill flip="none" rotWithShape="1">
                  <a:gsLst>
                    <a:gs pos="0">
                      <a:schemeClr val="accent1">
                        <a:lumMod val="99000"/>
                      </a:schemeClr>
                    </a:gs>
                    <a:gs pos="100000">
                      <a:schemeClr val="accent6">
                        <a:lumMod val="60000"/>
                        <a:lumOff val="40000"/>
                      </a:schemeClr>
                    </a:gs>
                  </a:gsLst>
                  <a:lin ang="0" scaled="1"/>
                  <a:tileRect/>
                </a:gradFill>
              </a:rPr>
              <a:t>With PTU</a:t>
            </a:r>
          </a:p>
        </p:txBody>
      </p:sp>
      <p:sp>
        <p:nvSpPr>
          <p:cNvPr id="7" name="Rectangle 6">
            <a:extLst>
              <a:ext uri="{FF2B5EF4-FFF2-40B4-BE49-F238E27FC236}">
                <a16:creationId xmlns:a16="http://schemas.microsoft.com/office/drawing/2014/main" id="{54706786-13AA-9F1C-F3D7-A1432F9998DA}"/>
              </a:ext>
            </a:extLst>
          </p:cNvPr>
          <p:cNvSpPr/>
          <p:nvPr/>
        </p:nvSpPr>
        <p:spPr bwMode="auto">
          <a:xfrm>
            <a:off x="10317265" y="352372"/>
            <a:ext cx="426575" cy="2913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GB" sz="1100">
                <a:solidFill>
                  <a:srgbClr val="FFFFFF"/>
                </a:solidFill>
                <a:ea typeface="Segoe UI" pitchFamily="34" charset="0"/>
                <a:cs typeface="Segoe UI" pitchFamily="34" charset="0"/>
              </a:rPr>
              <a:t>FSI</a:t>
            </a:r>
            <a:endParaRPr lang="en-HK" sz="110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FDA8D6D5-D157-63C2-09DF-966030487BA1}"/>
              </a:ext>
            </a:extLst>
          </p:cNvPr>
          <p:cNvSpPr/>
          <p:nvPr/>
        </p:nvSpPr>
        <p:spPr bwMode="auto">
          <a:xfrm>
            <a:off x="10806294" y="350305"/>
            <a:ext cx="426575" cy="29135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GB" sz="1100">
                <a:solidFill>
                  <a:srgbClr val="FFFFFF"/>
                </a:solidFill>
                <a:ea typeface="Segoe UI" pitchFamily="34" charset="0"/>
                <a:cs typeface="Segoe UI" pitchFamily="34" charset="0"/>
              </a:rPr>
              <a:t>Retail</a:t>
            </a:r>
            <a:endParaRPr lang="en-HK" sz="110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EA966674-54F6-2915-0A71-B3B8F395F2A9}"/>
              </a:ext>
            </a:extLst>
          </p:cNvPr>
          <p:cNvSpPr txBox="1"/>
          <p:nvPr/>
        </p:nvSpPr>
        <p:spPr>
          <a:xfrm>
            <a:off x="9260360" y="4530186"/>
            <a:ext cx="1725601" cy="307777"/>
          </a:xfrm>
          <a:prstGeom prst="rect">
            <a:avLst/>
          </a:prstGeom>
          <a:noFill/>
        </p:spPr>
        <p:txBody>
          <a:bodyPr wrap="none" lIns="0" tIns="0" rIns="0" bIns="0" rtlCol="0">
            <a:spAutoFit/>
          </a:bodyPr>
          <a:lstStyle/>
          <a:p>
            <a:pPr algn="l"/>
            <a:r>
              <a:rPr lang="en-HK" sz="2000" b="1" spc="-50">
                <a:ln w="3175">
                  <a:noFill/>
                </a:ln>
                <a:gradFill flip="none" rotWithShape="1">
                  <a:gsLst>
                    <a:gs pos="0">
                      <a:schemeClr val="accent1">
                        <a:lumMod val="99000"/>
                      </a:schemeClr>
                    </a:gs>
                    <a:gs pos="100000">
                      <a:schemeClr val="accent6">
                        <a:lumMod val="60000"/>
                        <a:lumOff val="40000"/>
                      </a:schemeClr>
                    </a:gs>
                  </a:gsLst>
                  <a:lin ang="0" scaled="1"/>
                  <a:tileRect/>
                </a:gradFill>
                <a:latin typeface="+mj-lt"/>
                <a:cs typeface="Segoe UI" pitchFamily="34" charset="0"/>
                <a:sym typeface="Wingdings" panose="05000000000000000000" pitchFamily="2" charset="2"/>
              </a:rPr>
              <a:t> </a:t>
            </a:r>
            <a:r>
              <a:rPr lang="en-HK" sz="2000" b="1" spc="-50">
                <a:ln w="3175">
                  <a:noFill/>
                </a:ln>
                <a:gradFill flip="none" rotWithShape="1">
                  <a:gsLst>
                    <a:gs pos="0">
                      <a:schemeClr val="accent1">
                        <a:lumMod val="99000"/>
                      </a:schemeClr>
                    </a:gs>
                    <a:gs pos="100000">
                      <a:schemeClr val="accent6">
                        <a:lumMod val="60000"/>
                        <a:lumOff val="40000"/>
                      </a:schemeClr>
                    </a:gs>
                  </a:gsLst>
                  <a:lin ang="0" scaled="1"/>
                  <a:tileRect/>
                </a:gradFill>
                <a:latin typeface="+mj-lt"/>
                <a:cs typeface="Segoe UI" pitchFamily="34" charset="0"/>
              </a:rPr>
              <a:t>Much Stabler</a:t>
            </a:r>
            <a:endParaRPr lang="en-HK" sz="1600">
              <a:gradFill flip="none" rotWithShape="1">
                <a:gsLst>
                  <a:gs pos="0">
                    <a:schemeClr val="accent1">
                      <a:lumMod val="99000"/>
                    </a:schemeClr>
                  </a:gs>
                  <a:gs pos="100000">
                    <a:schemeClr val="accent6">
                      <a:lumMod val="60000"/>
                      <a:lumOff val="40000"/>
                    </a:schemeClr>
                  </a:gs>
                </a:gsLst>
                <a:lin ang="0" scaled="1"/>
                <a:tileRect/>
              </a:gradFill>
            </a:endParaRPr>
          </a:p>
        </p:txBody>
      </p:sp>
    </p:spTree>
    <p:extLst>
      <p:ext uri="{BB962C8B-B14F-4D97-AF65-F5344CB8AC3E}">
        <p14:creationId xmlns:p14="http://schemas.microsoft.com/office/powerpoint/2010/main" val="17178158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7A0D-0F95-5D62-4E33-06C9555569A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7B57EAB-972E-25A6-A098-E6837BC32D1C}"/>
              </a:ext>
            </a:extLst>
          </p:cNvPr>
          <p:cNvSpPr/>
          <p:nvPr/>
        </p:nvSpPr>
        <p:spPr bwMode="auto">
          <a:xfrm>
            <a:off x="6629758" y="5055252"/>
            <a:ext cx="1582953" cy="96252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 name="Picture 6" descr="Chip, gpu, hardware, processor icon - Download on Iconfinder">
            <a:extLst>
              <a:ext uri="{FF2B5EF4-FFF2-40B4-BE49-F238E27FC236}">
                <a16:creationId xmlns:a16="http://schemas.microsoft.com/office/drawing/2014/main" id="{24A5E577-91F0-9299-468B-A8945503CA1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326796" y="460065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hip, gpu, hardware, processor icon - Download on Iconfinder">
            <a:extLst>
              <a:ext uri="{FF2B5EF4-FFF2-40B4-BE49-F238E27FC236}">
                <a16:creationId xmlns:a16="http://schemas.microsoft.com/office/drawing/2014/main" id="{2979EEE1-85A5-0C2D-36F2-3BBE2BB6802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893411" y="4425295"/>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hip, gpu, hardware, processor icon - Download on Iconfinder">
            <a:extLst>
              <a:ext uri="{FF2B5EF4-FFF2-40B4-BE49-F238E27FC236}">
                <a16:creationId xmlns:a16="http://schemas.microsoft.com/office/drawing/2014/main" id="{13E31807-8C43-9C08-0EFB-CAA4307FADD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546722" y="4952535"/>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hip, gpu, hardware, processor icon - Download on Iconfinder">
            <a:extLst>
              <a:ext uri="{FF2B5EF4-FFF2-40B4-BE49-F238E27FC236}">
                <a16:creationId xmlns:a16="http://schemas.microsoft.com/office/drawing/2014/main" id="{E1623A80-03E7-7AD0-3895-A8F1FBD0D7F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255961" y="4592133"/>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ip, gpu, hardware, processor icon - Download on Iconfinder">
            <a:extLst>
              <a:ext uri="{FF2B5EF4-FFF2-40B4-BE49-F238E27FC236}">
                <a16:creationId xmlns:a16="http://schemas.microsoft.com/office/drawing/2014/main" id="{6EE6D290-36C7-C149-EF23-DB4C7896279A}"/>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927903" y="4726486"/>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hip, gpu, hardware, processor icon - Download on Iconfinder">
            <a:extLst>
              <a:ext uri="{FF2B5EF4-FFF2-40B4-BE49-F238E27FC236}">
                <a16:creationId xmlns:a16="http://schemas.microsoft.com/office/drawing/2014/main" id="{67833BD6-A9FB-58C5-4718-75E26B836670}"/>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979011" y="486565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hip, gpu, hardware, processor icon - Download on Iconfinder">
            <a:extLst>
              <a:ext uri="{FF2B5EF4-FFF2-40B4-BE49-F238E27FC236}">
                <a16:creationId xmlns:a16="http://schemas.microsoft.com/office/drawing/2014/main" id="{5DD1E387-3281-249E-10E6-B3B1BA28C16C}"/>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348139" y="5049864"/>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hip, gpu, hardware, processor icon - Download on Iconfinder">
            <a:extLst>
              <a:ext uri="{FF2B5EF4-FFF2-40B4-BE49-F238E27FC236}">
                <a16:creationId xmlns:a16="http://schemas.microsoft.com/office/drawing/2014/main" id="{3331C986-78AD-0357-8DCD-F1B52BC63923}"/>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284435" y="5022462"/>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hip, gpu, hardware, processor icon - Download on Iconfinder">
            <a:extLst>
              <a:ext uri="{FF2B5EF4-FFF2-40B4-BE49-F238E27FC236}">
                <a16:creationId xmlns:a16="http://schemas.microsoft.com/office/drawing/2014/main" id="{4F5468F4-7695-0B59-A684-8AFBFE33EA1F}"/>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164124" y="43234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ip, gpu, hardware, processor icon - Download on Iconfinder">
            <a:extLst>
              <a:ext uri="{FF2B5EF4-FFF2-40B4-BE49-F238E27FC236}">
                <a16:creationId xmlns:a16="http://schemas.microsoft.com/office/drawing/2014/main" id="{2045CCBA-76C1-1709-222F-BBA746D1F9BA}"/>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562139" y="4340262"/>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hip, gpu, hardware, processor icon - Download on Iconfinder">
            <a:extLst>
              <a:ext uri="{FF2B5EF4-FFF2-40B4-BE49-F238E27FC236}">
                <a16:creationId xmlns:a16="http://schemas.microsoft.com/office/drawing/2014/main" id="{B4F592E6-E695-B0F0-9C60-B77FB91F5248}"/>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835656" y="5076716"/>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hip, gpu, hardware, processor icon - Download on Iconfinder">
            <a:extLst>
              <a:ext uri="{FF2B5EF4-FFF2-40B4-BE49-F238E27FC236}">
                <a16:creationId xmlns:a16="http://schemas.microsoft.com/office/drawing/2014/main" id="{9CA5DA78-D723-70E4-307A-E2383598DAD0}"/>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597830" y="4777012"/>
            <a:ext cx="268706" cy="268706"/>
          </a:xfrm>
          <a:prstGeom prst="rect">
            <a:avLst/>
          </a:prstGeom>
          <a:noFill/>
          <a:extLst>
            <a:ext uri="{909E8E84-426E-40DD-AFC4-6F175D3DCCD1}">
              <a14:hiddenFill xmlns:a14="http://schemas.microsoft.com/office/drawing/2010/main">
                <a:solidFill>
                  <a:srgbClr val="FFFFFF"/>
                </a:solidFill>
              </a14:hiddenFill>
            </a:ext>
          </a:extLst>
        </p:spPr>
      </p:pic>
      <p:sp>
        <p:nvSpPr>
          <p:cNvPr id="22" name="Callout: Line 21">
            <a:extLst>
              <a:ext uri="{FF2B5EF4-FFF2-40B4-BE49-F238E27FC236}">
                <a16:creationId xmlns:a16="http://schemas.microsoft.com/office/drawing/2014/main" id="{D6D64FCC-5E9F-7B67-9CFA-08508DF9E191}"/>
              </a:ext>
            </a:extLst>
          </p:cNvPr>
          <p:cNvSpPr/>
          <p:nvPr/>
        </p:nvSpPr>
        <p:spPr bwMode="auto">
          <a:xfrm>
            <a:off x="1854682" y="4606783"/>
            <a:ext cx="1337915" cy="731520"/>
          </a:xfrm>
          <a:prstGeom prst="borderCallout1">
            <a:avLst>
              <a:gd name="adj1" fmla="val -12368"/>
              <a:gd name="adj2" fmla="val -77923"/>
              <a:gd name="adj3" fmla="val 51974"/>
              <a:gd name="adj4" fmla="val -2172"/>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chemeClr val="tx2">
                  <a:lumMod val="60000"/>
                  <a:lumOff val="40000"/>
                </a:schemeClr>
              </a:solidFill>
              <a:effectLst/>
              <a:uLnTx/>
              <a:uFillTx/>
              <a:latin typeface="Segoe UI"/>
              <a:ea typeface="Segoe UI" pitchFamily="34" charset="0"/>
              <a:cs typeface="Segoe UI" pitchFamily="34" charset="0"/>
            </a:endParaRPr>
          </a:p>
        </p:txBody>
      </p:sp>
      <p:sp>
        <p:nvSpPr>
          <p:cNvPr id="23" name="Callout: Line 22">
            <a:extLst>
              <a:ext uri="{FF2B5EF4-FFF2-40B4-BE49-F238E27FC236}">
                <a16:creationId xmlns:a16="http://schemas.microsoft.com/office/drawing/2014/main" id="{F8469CB1-78B3-011A-7486-31D89A0164C3}"/>
              </a:ext>
            </a:extLst>
          </p:cNvPr>
          <p:cNvSpPr/>
          <p:nvPr/>
        </p:nvSpPr>
        <p:spPr bwMode="auto">
          <a:xfrm>
            <a:off x="2461578" y="4279677"/>
            <a:ext cx="1063089" cy="711787"/>
          </a:xfrm>
          <a:prstGeom prst="borderCallout1">
            <a:avLst>
              <a:gd name="adj1" fmla="val -3984"/>
              <a:gd name="adj2" fmla="val 225621"/>
              <a:gd name="adj3" fmla="val 50622"/>
              <a:gd name="adj4" fmla="val 105676"/>
            </a:avLst>
          </a:prstGeom>
          <a:no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Callout: Line 23">
            <a:extLst>
              <a:ext uri="{FF2B5EF4-FFF2-40B4-BE49-F238E27FC236}">
                <a16:creationId xmlns:a16="http://schemas.microsoft.com/office/drawing/2014/main" id="{B65A50F2-BBA3-9D8C-ACDA-349E936B23EA}"/>
              </a:ext>
            </a:extLst>
          </p:cNvPr>
          <p:cNvSpPr/>
          <p:nvPr/>
        </p:nvSpPr>
        <p:spPr bwMode="auto">
          <a:xfrm>
            <a:off x="2348139" y="4932869"/>
            <a:ext cx="1621697" cy="447277"/>
          </a:xfrm>
          <a:prstGeom prst="borderCallout1">
            <a:avLst>
              <a:gd name="adj1" fmla="val 159999"/>
              <a:gd name="adj2" fmla="val 178313"/>
              <a:gd name="adj3" fmla="val 62734"/>
              <a:gd name="adj4" fmla="val 102292"/>
            </a:avLst>
          </a:prstGeom>
          <a:noFill/>
          <a:ln>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C03BC4"/>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0EA09437-1150-D879-7115-6FF04F17F82F}"/>
              </a:ext>
            </a:extLst>
          </p:cNvPr>
          <p:cNvSpPr txBox="1"/>
          <p:nvPr/>
        </p:nvSpPr>
        <p:spPr>
          <a:xfrm>
            <a:off x="2087819" y="5545399"/>
            <a:ext cx="171048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effectLst/>
                <a:uLnTx/>
                <a:uFillTx/>
                <a:latin typeface="Segoe UI"/>
                <a:ea typeface="+mn-ea"/>
                <a:cs typeface="+mn-cs"/>
              </a:rPr>
              <a:t>East US Region</a:t>
            </a:r>
          </a:p>
        </p:txBody>
      </p:sp>
      <p:sp>
        <p:nvSpPr>
          <p:cNvPr id="26" name="TextBox 25">
            <a:extLst>
              <a:ext uri="{FF2B5EF4-FFF2-40B4-BE49-F238E27FC236}">
                <a16:creationId xmlns:a16="http://schemas.microsoft.com/office/drawing/2014/main" id="{0BA7D7D1-75EF-D7E4-AD80-4B4FF845C64E}"/>
              </a:ext>
            </a:extLst>
          </p:cNvPr>
          <p:cNvSpPr txBox="1"/>
          <p:nvPr/>
        </p:nvSpPr>
        <p:spPr>
          <a:xfrm>
            <a:off x="4459521" y="5606478"/>
            <a:ext cx="123564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3BC4"/>
                </a:solidFill>
                <a:effectLst/>
                <a:uLnTx/>
                <a:uFillTx/>
                <a:latin typeface="Segoe UI"/>
                <a:ea typeface="+mn-ea"/>
                <a:cs typeface="+mn-cs"/>
              </a:rPr>
              <a:t>You</a:t>
            </a:r>
          </a:p>
        </p:txBody>
      </p:sp>
      <p:sp>
        <p:nvSpPr>
          <p:cNvPr id="27" name="TextBox 26">
            <a:extLst>
              <a:ext uri="{FF2B5EF4-FFF2-40B4-BE49-F238E27FC236}">
                <a16:creationId xmlns:a16="http://schemas.microsoft.com/office/drawing/2014/main" id="{85CE16E8-1911-7DBC-668E-4827EF0B2631}"/>
              </a:ext>
            </a:extLst>
          </p:cNvPr>
          <p:cNvSpPr txBox="1"/>
          <p:nvPr/>
        </p:nvSpPr>
        <p:spPr>
          <a:xfrm>
            <a:off x="361565" y="4285515"/>
            <a:ext cx="1235642" cy="21544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4">
                    <a:lumMod val="50000"/>
                  </a:schemeClr>
                </a:solidFill>
                <a:effectLst/>
                <a:uLnTx/>
                <a:uFillTx/>
                <a:latin typeface="Segoe UI"/>
                <a:ea typeface="+mn-ea"/>
                <a:cs typeface="+mn-cs"/>
              </a:rPr>
              <a:t>Customer A</a:t>
            </a:r>
          </a:p>
        </p:txBody>
      </p:sp>
      <p:sp>
        <p:nvSpPr>
          <p:cNvPr id="28" name="TextBox 27">
            <a:extLst>
              <a:ext uri="{FF2B5EF4-FFF2-40B4-BE49-F238E27FC236}">
                <a16:creationId xmlns:a16="http://schemas.microsoft.com/office/drawing/2014/main" id="{A1CE86BD-4F78-77C5-FC95-198CAD06882F}"/>
              </a:ext>
            </a:extLst>
          </p:cNvPr>
          <p:cNvSpPr txBox="1"/>
          <p:nvPr/>
        </p:nvSpPr>
        <p:spPr>
          <a:xfrm>
            <a:off x="3969836" y="3961861"/>
            <a:ext cx="123564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4364C"/>
                </a:solidFill>
                <a:effectLst/>
                <a:uLnTx/>
                <a:uFillTx/>
                <a:latin typeface="Segoe UI"/>
                <a:ea typeface="+mn-ea"/>
                <a:cs typeface="+mn-cs"/>
              </a:rPr>
              <a:t>Customer B</a:t>
            </a:r>
          </a:p>
        </p:txBody>
      </p:sp>
      <p:sp>
        <p:nvSpPr>
          <p:cNvPr id="30" name="TextBox 29">
            <a:extLst>
              <a:ext uri="{FF2B5EF4-FFF2-40B4-BE49-F238E27FC236}">
                <a16:creationId xmlns:a16="http://schemas.microsoft.com/office/drawing/2014/main" id="{035AB4B0-403E-D4E3-86C3-994B4DD2C7C7}"/>
              </a:ext>
            </a:extLst>
          </p:cNvPr>
          <p:cNvSpPr txBox="1"/>
          <p:nvPr/>
        </p:nvSpPr>
        <p:spPr>
          <a:xfrm>
            <a:off x="6803414" y="5126731"/>
            <a:ext cx="123564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 A</a:t>
            </a:r>
          </a:p>
        </p:txBody>
      </p:sp>
      <p:pic>
        <p:nvPicPr>
          <p:cNvPr id="31" name="Picture 6" descr="Chip, gpu, hardware, processor icon - Download on Iconfinder">
            <a:extLst>
              <a:ext uri="{FF2B5EF4-FFF2-40B4-BE49-F238E27FC236}">
                <a16:creationId xmlns:a16="http://schemas.microsoft.com/office/drawing/2014/main" id="{54736680-0C76-433D-A1CF-92AF1C96C8B9}"/>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048298" y="564388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ip, gpu, hardware, processor icon - Download on Iconfinder">
            <a:extLst>
              <a:ext uri="{FF2B5EF4-FFF2-40B4-BE49-F238E27FC236}">
                <a16:creationId xmlns:a16="http://schemas.microsoft.com/office/drawing/2014/main" id="{4AAC7855-82F6-537F-3529-9A71D297B77F}"/>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331636" y="564388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ip, gpu, hardware, processor icon - Download on Iconfinder">
            <a:extLst>
              <a:ext uri="{FF2B5EF4-FFF2-40B4-BE49-F238E27FC236}">
                <a16:creationId xmlns:a16="http://schemas.microsoft.com/office/drawing/2014/main" id="{32095635-E8D7-A9CF-99ED-29807B639A5D}"/>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615778" y="5643887"/>
            <a:ext cx="268706" cy="26870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5AE501FC-47ED-C519-0826-36F12A7487D5}"/>
              </a:ext>
            </a:extLst>
          </p:cNvPr>
          <p:cNvCxnSpPr>
            <a:cxnSpLocks/>
            <a:stCxn id="6" idx="0"/>
          </p:cNvCxnSpPr>
          <p:nvPr/>
        </p:nvCxnSpPr>
        <p:spPr>
          <a:xfrm flipV="1">
            <a:off x="7421235" y="4821000"/>
            <a:ext cx="1698940" cy="234252"/>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C475993-0443-7406-4200-3F0662263CC2}"/>
              </a:ext>
            </a:extLst>
          </p:cNvPr>
          <p:cNvSpPr/>
          <p:nvPr/>
        </p:nvSpPr>
        <p:spPr bwMode="auto">
          <a:xfrm>
            <a:off x="8326794" y="5037685"/>
            <a:ext cx="1582953" cy="962527"/>
          </a:xfrm>
          <a:prstGeom prst="rect">
            <a:avLst/>
          </a:prstGeom>
          <a:solidFill>
            <a:srgbClr val="FF5C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D0726FDF-BDE8-86B1-B0B5-3AF9A6BB61E5}"/>
              </a:ext>
            </a:extLst>
          </p:cNvPr>
          <p:cNvSpPr txBox="1"/>
          <p:nvPr/>
        </p:nvSpPr>
        <p:spPr>
          <a:xfrm>
            <a:off x="8500450" y="5109164"/>
            <a:ext cx="123564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 B</a:t>
            </a:r>
          </a:p>
        </p:txBody>
      </p:sp>
      <p:pic>
        <p:nvPicPr>
          <p:cNvPr id="38" name="Picture 6" descr="Chip, gpu, hardware, processor icon - Download on Iconfinder">
            <a:extLst>
              <a:ext uri="{FF2B5EF4-FFF2-40B4-BE49-F238E27FC236}">
                <a16:creationId xmlns:a16="http://schemas.microsoft.com/office/drawing/2014/main" id="{27AAD443-55E4-468F-D1D9-1F88C09DF17D}"/>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8566226" y="562632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ip, gpu, hardware, processor icon - Download on Iconfinder">
            <a:extLst>
              <a:ext uri="{FF2B5EF4-FFF2-40B4-BE49-F238E27FC236}">
                <a16:creationId xmlns:a16="http://schemas.microsoft.com/office/drawing/2014/main" id="{A8A89023-B1F3-990D-7228-940A27165D5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8849564" y="562632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ip, gpu, hardware, processor icon - Download on Iconfinder">
            <a:extLst>
              <a:ext uri="{FF2B5EF4-FFF2-40B4-BE49-F238E27FC236}">
                <a16:creationId xmlns:a16="http://schemas.microsoft.com/office/drawing/2014/main" id="{09281BCE-28A5-F141-3085-E2AC2E559A0A}"/>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9133706" y="562632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ip, gpu, hardware, processor icon - Download on Iconfinder">
            <a:extLst>
              <a:ext uri="{FF2B5EF4-FFF2-40B4-BE49-F238E27FC236}">
                <a16:creationId xmlns:a16="http://schemas.microsoft.com/office/drawing/2014/main" id="{304DE1B3-A9ED-BC51-4C56-364680AAF730}"/>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9406008" y="5628003"/>
            <a:ext cx="268706" cy="26870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58799A8A-7059-7802-53C0-C8CB50A21DBC}"/>
              </a:ext>
            </a:extLst>
          </p:cNvPr>
          <p:cNvCxnSpPr>
            <a:cxnSpLocks/>
            <a:stCxn id="36" idx="0"/>
          </p:cNvCxnSpPr>
          <p:nvPr/>
        </p:nvCxnSpPr>
        <p:spPr>
          <a:xfrm flipV="1">
            <a:off x="9118271" y="4821000"/>
            <a:ext cx="1904" cy="216685"/>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24E6547-4631-3FBB-8B5C-6460A9FBEFDA}"/>
              </a:ext>
            </a:extLst>
          </p:cNvPr>
          <p:cNvSpPr/>
          <p:nvPr/>
        </p:nvSpPr>
        <p:spPr bwMode="auto">
          <a:xfrm>
            <a:off x="10023830" y="5018727"/>
            <a:ext cx="1582953" cy="962527"/>
          </a:xfrm>
          <a:prstGeom prst="rect">
            <a:avLst/>
          </a:prstGeom>
          <a:gradFill>
            <a:gsLst>
              <a:gs pos="0">
                <a:schemeClr val="accent5">
                  <a:lumMod val="75000"/>
                  <a:alpha val="72000"/>
                </a:schemeClr>
              </a:gs>
              <a:gs pos="100000">
                <a:schemeClr val="accent6">
                  <a:lumMod val="60000"/>
                  <a:lumOff val="40000"/>
                  <a:alpha val="69000"/>
                </a:schemeClr>
              </a:gs>
            </a:gsLst>
            <a:path path="circle">
              <a:fillToRect t="100000" r="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7C698E4D-4E07-5197-69FF-A1AFC30A7A22}"/>
              </a:ext>
            </a:extLst>
          </p:cNvPr>
          <p:cNvSpPr txBox="1"/>
          <p:nvPr/>
        </p:nvSpPr>
        <p:spPr>
          <a:xfrm>
            <a:off x="10197486" y="5090206"/>
            <a:ext cx="123564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You</a:t>
            </a:r>
          </a:p>
        </p:txBody>
      </p:sp>
      <p:pic>
        <p:nvPicPr>
          <p:cNvPr id="45" name="Picture 6" descr="Chip, gpu, hardware, processor icon - Download on Iconfinder">
            <a:extLst>
              <a:ext uri="{FF2B5EF4-FFF2-40B4-BE49-F238E27FC236}">
                <a16:creationId xmlns:a16="http://schemas.microsoft.com/office/drawing/2014/main" id="{E3832756-61C2-2484-F4DB-8C3F40DF01B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0263262" y="55602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hip, gpu, hardware, processor icon - Download on Iconfinder">
            <a:extLst>
              <a:ext uri="{FF2B5EF4-FFF2-40B4-BE49-F238E27FC236}">
                <a16:creationId xmlns:a16="http://schemas.microsoft.com/office/drawing/2014/main" id="{8641DF0F-C2DB-F073-1540-9062F53371FD}"/>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0546600" y="55602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hip, gpu, hardware, processor icon - Download on Iconfinder">
            <a:extLst>
              <a:ext uri="{FF2B5EF4-FFF2-40B4-BE49-F238E27FC236}">
                <a16:creationId xmlns:a16="http://schemas.microsoft.com/office/drawing/2014/main" id="{2CD2CD49-6335-225D-4EFD-75295F25910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0830742" y="55602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Chip, gpu, hardware, processor icon - Download on Iconfinder">
            <a:extLst>
              <a:ext uri="{FF2B5EF4-FFF2-40B4-BE49-F238E27FC236}">
                <a16:creationId xmlns:a16="http://schemas.microsoft.com/office/drawing/2014/main" id="{00707A87-B253-D48E-C3A2-A94471BDA099}"/>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1103044" y="5561910"/>
            <a:ext cx="268706" cy="268706"/>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a:extLst>
              <a:ext uri="{FF2B5EF4-FFF2-40B4-BE49-F238E27FC236}">
                <a16:creationId xmlns:a16="http://schemas.microsoft.com/office/drawing/2014/main" id="{DE1CB9A6-9617-8475-00F4-0B3062B71A55}"/>
              </a:ext>
            </a:extLst>
          </p:cNvPr>
          <p:cNvCxnSpPr>
            <a:cxnSpLocks/>
            <a:stCxn id="43" idx="0"/>
          </p:cNvCxnSpPr>
          <p:nvPr/>
        </p:nvCxnSpPr>
        <p:spPr>
          <a:xfrm flipH="1" flipV="1">
            <a:off x="9120175" y="4821000"/>
            <a:ext cx="1695132" cy="197727"/>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495029-1F90-1BA4-A338-A4AD368B0497}"/>
              </a:ext>
            </a:extLst>
          </p:cNvPr>
          <p:cNvSpPr txBox="1"/>
          <p:nvPr/>
        </p:nvSpPr>
        <p:spPr>
          <a:xfrm>
            <a:off x="588263" y="1261608"/>
            <a:ext cx="5422804" cy="2215991"/>
          </a:xfrm>
          <a:prstGeom prst="rect">
            <a:avLst/>
          </a:prstGeom>
          <a:noFill/>
        </p:spPr>
        <p:txBody>
          <a:bodyPr wrap="square" lIns="0" tIns="0" rIns="0" bIns="0" rtlCol="0" anchor="t">
            <a:spAutoFit/>
          </a:bodyPr>
          <a:lstStyle/>
          <a:p>
            <a:pPr>
              <a:defRPr/>
            </a:pPr>
            <a:r>
              <a:rPr kumimoji="0" lang="en-US" sz="1600" b="1" i="0" u="none" strike="noStrike" kern="1200" cap="none" spc="0" normalizeH="0" baseline="0" noProof="0">
                <a:ln>
                  <a:noFill/>
                </a:ln>
                <a:solidFill>
                  <a:schemeClr val="accent6">
                    <a:lumMod val="75000"/>
                  </a:schemeClr>
                </a:solidFill>
                <a:effectLst/>
                <a:uLnTx/>
                <a:uFillTx/>
                <a:latin typeface="Segoe UI"/>
                <a:ea typeface="+mn-ea"/>
                <a:cs typeface="+mn-cs"/>
              </a:rPr>
              <a:t>Pay as you go (</a:t>
            </a:r>
            <a:r>
              <a:rPr kumimoji="0" lang="en-US" sz="1600" b="1" i="0" u="none" strike="noStrike" kern="1200" cap="none" spc="0" normalizeH="0" baseline="0" noProof="0" err="1">
                <a:ln>
                  <a:noFill/>
                </a:ln>
                <a:solidFill>
                  <a:schemeClr val="accent6">
                    <a:lumMod val="75000"/>
                  </a:schemeClr>
                </a:solidFill>
                <a:effectLst/>
                <a:uLnTx/>
                <a:uFillTx/>
                <a:latin typeface="Segoe UI"/>
                <a:ea typeface="+mn-ea"/>
                <a:cs typeface="+mn-cs"/>
              </a:rPr>
              <a:t>PayGo</a:t>
            </a:r>
            <a:r>
              <a:rPr kumimoji="0" lang="en-US" sz="1600" b="1" i="0" u="none" strike="noStrike" kern="1200" cap="none" spc="0" normalizeH="0" baseline="0" noProof="0">
                <a:ln>
                  <a:noFill/>
                </a:ln>
                <a:solidFill>
                  <a:schemeClr val="accent6">
                    <a:lumMod val="75000"/>
                  </a:schemeClr>
                </a:solidFill>
                <a:effectLst/>
                <a:uLnTx/>
                <a:uFillTx/>
                <a:latin typeface="Segoe UI"/>
                <a:ea typeface="+mn-ea"/>
                <a:cs typeface="+mn-cs"/>
              </a:rPr>
              <a:t>):</a:t>
            </a:r>
            <a:r>
              <a:rPr lang="en-US" sz="1600" b="1">
                <a:solidFill>
                  <a:schemeClr val="accent6">
                    <a:lumMod val="75000"/>
                  </a:schemeClr>
                </a:solidFill>
                <a:latin typeface="Segoe UI"/>
              </a:rPr>
              <a:t> </a:t>
            </a:r>
            <a:r>
              <a:rPr lang="en-US" sz="1600">
                <a:solidFill>
                  <a:schemeClr val="accent6">
                    <a:lumMod val="75000"/>
                  </a:schemeClr>
                </a:solidFill>
                <a:latin typeface="Segoe UI"/>
              </a:rPr>
              <a:t> </a:t>
            </a:r>
          </a:p>
          <a:p>
            <a:pPr marL="285750" indent="-285750">
              <a:buFont typeface="Arial" panose="020B0604020202020204" pitchFamily="34" charset="0"/>
              <a:buChar char="•"/>
            </a:pPr>
            <a:r>
              <a:rPr kumimoji="0" lang="en-US" sz="1600" b="0" i="0" u="none" strike="noStrike" kern="1200" cap="none" spc="0" normalizeH="0" baseline="0" noProof="0">
                <a:ln>
                  <a:noFill/>
                </a:ln>
                <a:effectLst/>
                <a:uLnTx/>
                <a:uFillTx/>
                <a:latin typeface="Segoe UI"/>
                <a:ea typeface="+mn-ea"/>
                <a:cs typeface="+mn-cs"/>
              </a:rPr>
              <a:t>Performance is </a:t>
            </a:r>
            <a:r>
              <a:rPr kumimoji="0" lang="en-US" sz="1600" b="1" i="0" u="none" strike="noStrike" kern="1200" cap="none" spc="0" normalizeH="0" baseline="0" noProof="0">
                <a:ln>
                  <a:noFill/>
                </a:ln>
                <a:effectLst/>
                <a:uLnTx/>
                <a:uFillTx/>
                <a:latin typeface="Segoe UI"/>
                <a:ea typeface="+mn-ea"/>
                <a:cs typeface="+mn-cs"/>
              </a:rPr>
              <a:t>best effort</a:t>
            </a:r>
            <a:r>
              <a:rPr lang="en-US" sz="1600" b="1">
                <a:latin typeface="Segoe UI"/>
              </a:rPr>
              <a:t> </a:t>
            </a:r>
            <a:r>
              <a:rPr lang="en-US" sz="1600">
                <a:latin typeface="Segoe UI"/>
              </a:rPr>
              <a:t>TPMs based upon regional availability</a:t>
            </a:r>
            <a:endParaRPr lang="en-US" sz="1600">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latin typeface="Segoe UI"/>
              </a:rPr>
              <a:t>Cost is variable, lower for small workloads, higher for larger workloads and spikes.</a:t>
            </a:r>
            <a:endParaRPr lang="en-US" sz="1600">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latin typeface="Segoe UI"/>
              </a:rPr>
              <a:t>No SLA on TPM for </a:t>
            </a:r>
            <a:r>
              <a:rPr lang="en-US" sz="1600" err="1">
                <a:latin typeface="Segoe UI"/>
              </a:rPr>
              <a:t>PayGo</a:t>
            </a:r>
            <a:r>
              <a:rPr lang="en-US" sz="1600">
                <a:latin typeface="Segoe UI"/>
              </a:rPr>
              <a:t>.</a:t>
            </a:r>
            <a:endParaRPr lang="en-US" sz="1600">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68F5A2E0-948F-7FD5-E32F-9D6EE5C0EE67}"/>
              </a:ext>
            </a:extLst>
          </p:cNvPr>
          <p:cNvSpPr txBox="1"/>
          <p:nvPr/>
        </p:nvSpPr>
        <p:spPr>
          <a:xfrm>
            <a:off x="6524875" y="1267819"/>
            <a:ext cx="5422807" cy="1815882"/>
          </a:xfrm>
          <a:prstGeom prst="rect">
            <a:avLst/>
          </a:prstGeom>
          <a:noFill/>
        </p:spPr>
        <p:txBody>
          <a:bodyPr wrap="square" lIns="91440" tIns="45720" rIns="91440" bIns="45720" anchor="t">
            <a:spAutoFit/>
          </a:bodyPr>
          <a:lstStyle/>
          <a:p>
            <a:pPr>
              <a:defRPr/>
            </a:pPr>
            <a:r>
              <a:rPr kumimoji="0" lang="en-US" sz="1600" b="1" i="0" u="none" strike="noStrike" kern="1200" cap="none" spc="0" normalizeH="0" baseline="0" noProof="0">
                <a:ln>
                  <a:noFill/>
                </a:ln>
                <a:solidFill>
                  <a:schemeClr val="accent6">
                    <a:lumMod val="75000"/>
                  </a:schemeClr>
                </a:solidFill>
                <a:effectLst/>
                <a:uLnTx/>
                <a:uFillTx/>
                <a:latin typeface="Segoe UI"/>
                <a:ea typeface="+mn-ea"/>
                <a:cs typeface="+mn-cs"/>
              </a:rPr>
              <a:t>Provisioned Throughput Units (PTU):</a:t>
            </a:r>
            <a:r>
              <a:rPr lang="en-US" sz="1600" b="1">
                <a:solidFill>
                  <a:schemeClr val="accent6">
                    <a:lumMod val="75000"/>
                  </a:schemeClr>
                </a:solidFill>
                <a:latin typeface="Segoe UI"/>
              </a:rPr>
              <a:t>  </a:t>
            </a:r>
            <a:endParaRPr kumimoji="0" lang="en-US" sz="1600" b="1" i="0" u="none" strike="noStrike" kern="1200" cap="none" spc="0" normalizeH="0" baseline="0" noProof="0">
              <a:ln>
                <a:noFill/>
              </a:ln>
              <a:solidFill>
                <a:schemeClr val="accent6">
                  <a:lumMod val="75000"/>
                </a:schemeClr>
              </a:solidFill>
              <a:effectLst/>
              <a:uLnTx/>
              <a:uFillTx/>
              <a:latin typeface="Segoe UI"/>
              <a:ea typeface="+mn-ea"/>
              <a:cs typeface="+mn-cs"/>
            </a:endParaRPr>
          </a:p>
          <a:p>
            <a:pPr marL="285750" indent="-285750">
              <a:buFont typeface="Arial" panose="020B0604020202020204" pitchFamily="34" charset="0"/>
              <a:buChar char="•"/>
              <a:defRPr/>
            </a:pPr>
            <a:r>
              <a:rPr kumimoji="0" lang="en-US" sz="1600" b="0" i="0" u="none" strike="noStrike" kern="1200" cap="none" spc="0" normalizeH="0" baseline="0" noProof="0">
                <a:ln>
                  <a:noFill/>
                </a:ln>
                <a:effectLst/>
                <a:uLnTx/>
                <a:uFillTx/>
                <a:latin typeface="Segoe UI"/>
                <a:ea typeface="+mn-ea"/>
                <a:cs typeface="+mn-cs"/>
              </a:rPr>
              <a:t>Performance is </a:t>
            </a:r>
            <a:r>
              <a:rPr lang="en-US" sz="1600">
                <a:latin typeface="Segoe UI"/>
              </a:rPr>
              <a:t>guaranteed/predictable </a:t>
            </a:r>
            <a:br>
              <a:rPr lang="en-US" sz="1600">
                <a:latin typeface="Segoe UI"/>
              </a:rPr>
            </a:br>
            <a:r>
              <a:rPr lang="en-US" sz="1600" i="1">
                <a:latin typeface="Segoe UI"/>
              </a:rPr>
              <a:t>(</a:t>
            </a:r>
            <a:r>
              <a:rPr lang="en-US" sz="1600" i="1" err="1">
                <a:latin typeface="Segoe UI"/>
              </a:rPr>
              <a:t>ie</a:t>
            </a:r>
            <a:r>
              <a:rPr lang="en-US" sz="1600" i="1">
                <a:latin typeface="Segoe UI"/>
              </a:rPr>
              <a:t>. 240k-300k TPMs for GPT-35-Turbo, and 4)</a:t>
            </a:r>
            <a:endParaRPr lang="en-US" sz="1600" i="1">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mn-cs"/>
              </a:rPr>
              <a:t>Cost is fixed/predictable, monthly commitments.</a:t>
            </a:r>
            <a:endParaRPr lang="en-US" sz="1600" b="0" i="0" u="none" strike="noStrike" kern="1200" cap="none" spc="0" normalizeH="0" baseline="0" noProof="0">
              <a:ln>
                <a:noFill/>
              </a:ln>
              <a:effectLst/>
              <a:uLnTx/>
              <a:uFillTx/>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latin typeface="Segoe UI"/>
              </a:rPr>
              <a:t>SLAs provided for Committed PTUs.</a:t>
            </a:r>
            <a:endParaRPr lang="en-US" sz="1600" b="0" i="0" u="none" strike="noStrike" kern="1200" cap="none" spc="0" normalizeH="0" baseline="0" noProof="0">
              <a:ln>
                <a:noFill/>
              </a:ln>
              <a:effectLst/>
              <a:uLnTx/>
              <a:uFillTx/>
              <a:latin typeface="Segoe UI"/>
              <a:cs typeface="Segoe UI"/>
            </a:endParaRPr>
          </a:p>
        </p:txBody>
      </p:sp>
      <p:cxnSp>
        <p:nvCxnSpPr>
          <p:cNvPr id="55" name="Straight Connector 54">
            <a:extLst>
              <a:ext uri="{FF2B5EF4-FFF2-40B4-BE49-F238E27FC236}">
                <a16:creationId xmlns:a16="http://schemas.microsoft.com/office/drawing/2014/main" id="{69022725-3613-68A9-890C-AD1986BC2B39}"/>
              </a:ext>
            </a:extLst>
          </p:cNvPr>
          <p:cNvCxnSpPr>
            <a:cxnSpLocks/>
          </p:cNvCxnSpPr>
          <p:nvPr/>
        </p:nvCxnSpPr>
        <p:spPr>
          <a:xfrm>
            <a:off x="6011067" y="1289316"/>
            <a:ext cx="40580" cy="4756171"/>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352657-499F-D03B-C45E-01A6C3DB58C7}"/>
              </a:ext>
            </a:extLst>
          </p:cNvPr>
          <p:cNvSpPr txBox="1"/>
          <p:nvPr/>
        </p:nvSpPr>
        <p:spPr>
          <a:xfrm>
            <a:off x="1271016" y="3413440"/>
            <a:ext cx="3518110" cy="338554"/>
          </a:xfrm>
          <a:prstGeom prst="rect">
            <a:avLst/>
          </a:prstGeom>
          <a:noFill/>
        </p:spPr>
        <p:txBody>
          <a:bodyPr wrap="square">
            <a:spAutoFit/>
          </a:bodyPr>
          <a:lstStyle/>
          <a:p>
            <a:pPr algn="ctr"/>
            <a:r>
              <a:rPr kumimoji="0" lang="en-US" sz="1600" b="1" i="0" u="none" strike="noStrike" kern="1200" cap="none" spc="0" normalizeH="0" baseline="0" noProof="0">
                <a:ln>
                  <a:noFill/>
                </a:ln>
                <a:solidFill>
                  <a:schemeClr val="accent5">
                    <a:lumMod val="75000"/>
                  </a:schemeClr>
                </a:solidFill>
                <a:effectLst/>
                <a:uLnTx/>
                <a:uFillTx/>
                <a:latin typeface="Segoe UI"/>
                <a:ea typeface="+mn-ea"/>
                <a:cs typeface="+mn-cs"/>
              </a:rPr>
              <a:t>Shared Capacity/Best Effort</a:t>
            </a:r>
            <a:endParaRPr lang="en-US" sz="1600">
              <a:solidFill>
                <a:schemeClr val="accent5">
                  <a:lumMod val="75000"/>
                </a:schemeClr>
              </a:solidFill>
            </a:endParaRPr>
          </a:p>
        </p:txBody>
      </p:sp>
      <p:sp>
        <p:nvSpPr>
          <p:cNvPr id="58" name="TextBox 57">
            <a:extLst>
              <a:ext uri="{FF2B5EF4-FFF2-40B4-BE49-F238E27FC236}">
                <a16:creationId xmlns:a16="http://schemas.microsoft.com/office/drawing/2014/main" id="{E4D7EA34-097C-22B0-7F6D-55C620FC51C9}"/>
              </a:ext>
            </a:extLst>
          </p:cNvPr>
          <p:cNvSpPr txBox="1"/>
          <p:nvPr/>
        </p:nvSpPr>
        <p:spPr>
          <a:xfrm>
            <a:off x="7209940" y="3413440"/>
            <a:ext cx="3847531" cy="338554"/>
          </a:xfrm>
          <a:prstGeom prst="rect">
            <a:avLst/>
          </a:prstGeom>
          <a:noFill/>
        </p:spPr>
        <p:txBody>
          <a:bodyPr wrap="square">
            <a:spAutoFit/>
          </a:bodyPr>
          <a:lstStyle/>
          <a:p>
            <a:pPr algn="ctr"/>
            <a:r>
              <a:rPr kumimoji="0" lang="en-US" sz="1600" b="1" i="0" u="none" strike="noStrike" kern="1200" cap="none" spc="0" normalizeH="0" baseline="0" noProof="0">
                <a:ln>
                  <a:noFill/>
                </a:ln>
                <a:solidFill>
                  <a:schemeClr val="accent5">
                    <a:lumMod val="75000"/>
                  </a:schemeClr>
                </a:solidFill>
                <a:effectLst/>
                <a:uLnTx/>
                <a:uFillTx/>
                <a:latin typeface="Segoe UI"/>
                <a:ea typeface="+mn-ea"/>
                <a:cs typeface="+mn-cs"/>
              </a:rPr>
              <a:t>Dedicated Capacity/ Guaranteed</a:t>
            </a:r>
            <a:endParaRPr lang="en-US" sz="1600">
              <a:solidFill>
                <a:schemeClr val="accent5">
                  <a:lumMod val="75000"/>
                </a:schemeClr>
              </a:solidFill>
            </a:endParaRPr>
          </a:p>
        </p:txBody>
      </p:sp>
      <p:sp>
        <p:nvSpPr>
          <p:cNvPr id="5" name="TextBox 4">
            <a:extLst>
              <a:ext uri="{FF2B5EF4-FFF2-40B4-BE49-F238E27FC236}">
                <a16:creationId xmlns:a16="http://schemas.microsoft.com/office/drawing/2014/main" id="{58B930A3-9E9A-EC65-E28F-D56FC57E6267}"/>
              </a:ext>
            </a:extLst>
          </p:cNvPr>
          <p:cNvSpPr txBox="1"/>
          <p:nvPr/>
        </p:nvSpPr>
        <p:spPr>
          <a:xfrm>
            <a:off x="517236" y="6247523"/>
            <a:ext cx="11089547" cy="461665"/>
          </a:xfrm>
          <a:prstGeom prst="rect">
            <a:avLst/>
          </a:prstGeom>
          <a:solidFill>
            <a:srgbClr val="57CAB7"/>
          </a:solid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en-US" sz="1200" b="1" dirty="0">
                <a:solidFill>
                  <a:srgbClr val="FEF000"/>
                </a:solidFill>
                <a:latin typeface="Segoe UI"/>
                <a:ea typeface="Calibri" panose="020F0502020204030204" pitchFamily="34" charset="0"/>
                <a:cs typeface="Segoe UI"/>
              </a:rPr>
              <a:t>Challenges with </a:t>
            </a:r>
            <a:r>
              <a:rPr lang="en-US" altLang="en-US" sz="1200" b="1" dirty="0" err="1">
                <a:solidFill>
                  <a:srgbClr val="FEF000"/>
                </a:solidFill>
                <a:latin typeface="Segoe UI"/>
                <a:ea typeface="Calibri" panose="020F0502020204030204" pitchFamily="34" charset="0"/>
                <a:cs typeface="Segoe UI"/>
              </a:rPr>
              <a:t>PayGo</a:t>
            </a:r>
            <a:r>
              <a:rPr lang="en-US" altLang="en-US" sz="1200" b="1" dirty="0">
                <a:solidFill>
                  <a:srgbClr val="FEF000"/>
                </a:solidFill>
                <a:latin typeface="Segoe UI"/>
                <a:ea typeface="Calibri" panose="020F0502020204030204" pitchFamily="34" charset="0"/>
                <a:cs typeface="Segoe UI"/>
              </a:rPr>
              <a:t>: </a:t>
            </a:r>
            <a:r>
              <a:rPr lang="en-US" altLang="en-US" sz="1200" b="1" dirty="0">
                <a:solidFill>
                  <a:prstClr val="white"/>
                </a:solidFill>
                <a:latin typeface="Segoe UI"/>
                <a:ea typeface="Calibri" panose="020F0502020204030204" pitchFamily="34" charset="0"/>
                <a:cs typeface="Segoe UI"/>
              </a:rPr>
              <a:t>Assuming an average conversation is ~5k TPM and only 20k TPM capacity is available shared region that is limited/capped, this limits you to only 4 concurrent chat sessions.  Users can expect high latency or quota/capacity errors.</a:t>
            </a:r>
          </a:p>
        </p:txBody>
      </p:sp>
      <p:sp>
        <p:nvSpPr>
          <p:cNvPr id="2" name="TextBox 1">
            <a:extLst>
              <a:ext uri="{FF2B5EF4-FFF2-40B4-BE49-F238E27FC236}">
                <a16:creationId xmlns:a16="http://schemas.microsoft.com/office/drawing/2014/main" id="{4283F9F9-129A-8D27-AB69-99DEF5646A28}"/>
              </a:ext>
            </a:extLst>
          </p:cNvPr>
          <p:cNvSpPr txBox="1"/>
          <p:nvPr/>
        </p:nvSpPr>
        <p:spPr>
          <a:xfrm>
            <a:off x="7986081" y="4037301"/>
            <a:ext cx="2184942" cy="646331"/>
          </a:xfrm>
          <a:prstGeom prst="rect">
            <a:avLst/>
          </a:prstGeom>
          <a:noFill/>
        </p:spPr>
        <p:txBody>
          <a:bodyPr wrap="square" lIns="0" tIns="0" rIns="0" bIns="0" rtlCol="0" anchor="t">
            <a:spAutoFit/>
          </a:bodyPr>
          <a:lstStyle/>
          <a:p>
            <a:pPr algn="ctr">
              <a:defRPr/>
            </a:pPr>
            <a:r>
              <a:rPr lang="en-US" sz="1400" b="1" i="1">
                <a:latin typeface="Segoe UI"/>
              </a:rPr>
              <a:t>PTU East US region</a:t>
            </a:r>
          </a:p>
          <a:p>
            <a:pPr algn="ctr">
              <a:defRPr/>
            </a:pPr>
            <a:r>
              <a:rPr lang="en-US" sz="1400">
                <a:cs typeface="Segoe UI"/>
              </a:rPr>
              <a:t>Reserved dedicated Compute + GPU capacity </a:t>
            </a:r>
          </a:p>
        </p:txBody>
      </p:sp>
      <p:sp>
        <p:nvSpPr>
          <p:cNvPr id="8" name="Title 4">
            <a:extLst>
              <a:ext uri="{FF2B5EF4-FFF2-40B4-BE49-F238E27FC236}">
                <a16:creationId xmlns:a16="http://schemas.microsoft.com/office/drawing/2014/main" id="{1C05F15B-3CAB-50CD-725B-3A4FF0E1F372}"/>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US" sz="3000">
                <a:gradFill flip="none" rotWithShape="1">
                  <a:gsLst>
                    <a:gs pos="0">
                      <a:schemeClr val="accent5">
                        <a:lumMod val="75000"/>
                      </a:schemeClr>
                    </a:gs>
                    <a:gs pos="60000">
                      <a:schemeClr val="accent6">
                        <a:lumMod val="60000"/>
                        <a:lumOff val="40000"/>
                      </a:schemeClr>
                    </a:gs>
                  </a:gsLst>
                  <a:path path="circle">
                    <a:fillToRect t="100000" r="100000"/>
                  </a:path>
                  <a:tileRect l="-100000" b="-100000"/>
                </a:gradFill>
              </a:rPr>
              <a:t>PTU Comparison</a:t>
            </a:r>
          </a:p>
        </p:txBody>
      </p:sp>
      <p:pic>
        <p:nvPicPr>
          <p:cNvPr id="3" name="Picture 6" descr="Chip, gpu, hardware, processor icon - Download on Iconfinder">
            <a:extLst>
              <a:ext uri="{FF2B5EF4-FFF2-40B4-BE49-F238E27FC236}">
                <a16:creationId xmlns:a16="http://schemas.microsoft.com/office/drawing/2014/main" id="{A96B269A-BF4C-8A94-68FD-6CFA09BA9FB2}"/>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8708480" y="536620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hip, gpu, hardware, processor icon - Download on Iconfinder">
            <a:extLst>
              <a:ext uri="{FF2B5EF4-FFF2-40B4-BE49-F238E27FC236}">
                <a16:creationId xmlns:a16="http://schemas.microsoft.com/office/drawing/2014/main" id="{F5692225-8A76-8667-2246-9510F6BE02C0}"/>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8991818" y="536620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ip, gpu, hardware, processor icon - Download on Iconfinder">
            <a:extLst>
              <a:ext uri="{FF2B5EF4-FFF2-40B4-BE49-F238E27FC236}">
                <a16:creationId xmlns:a16="http://schemas.microsoft.com/office/drawing/2014/main" id="{50A3FE3A-78E4-B8A7-30F1-4793FA6CFB97}"/>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9275960" y="536620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ip, gpu, hardware, processor icon - Download on Iconfinder">
            <a:extLst>
              <a:ext uri="{FF2B5EF4-FFF2-40B4-BE49-F238E27FC236}">
                <a16:creationId xmlns:a16="http://schemas.microsoft.com/office/drawing/2014/main" id="{57A6D404-D108-6BDE-0D36-B63B27965431}"/>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048498" y="5391841"/>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Chip, gpu, hardware, processor icon - Download on Iconfinder">
            <a:extLst>
              <a:ext uri="{FF2B5EF4-FFF2-40B4-BE49-F238E27FC236}">
                <a16:creationId xmlns:a16="http://schemas.microsoft.com/office/drawing/2014/main" id="{A5AC4747-E608-3CF4-832F-3AF8332E7EBC}"/>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331836" y="5391841"/>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Chip, gpu, hardware, processor icon - Download on Iconfinder">
            <a:extLst>
              <a:ext uri="{FF2B5EF4-FFF2-40B4-BE49-F238E27FC236}">
                <a16:creationId xmlns:a16="http://schemas.microsoft.com/office/drawing/2014/main" id="{88EA3608-3707-BF25-2C2A-52B9C8299569}"/>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615978" y="5391841"/>
            <a:ext cx="268706" cy="26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4857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F1E2503-AE4F-4847-6CAE-17391EDBD79C}"/>
              </a:ext>
              <a:ext uri="{C183D7F6-B498-43B3-948B-1728B52AA6E4}">
                <adec:decorative xmlns:adec="http://schemas.microsoft.com/office/drawing/2017/decorative" val="1"/>
              </a:ext>
            </a:extLst>
          </p:cNvPr>
          <p:cNvSpPr/>
          <p:nvPr/>
        </p:nvSpPr>
        <p:spPr>
          <a:xfrm>
            <a:off x="1103186" y="2510942"/>
            <a:ext cx="4114800" cy="2208794"/>
          </a:xfrm>
          <a:prstGeom prst="roundRect">
            <a:avLst/>
          </a:prstGeom>
          <a:solidFill>
            <a:srgbClr val="FFFFFF"/>
          </a:solidFill>
          <a:ln w="10795" cap="flat" cmpd="sng" algn="ctr">
            <a:solidFill>
              <a:srgbClr val="46366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3" name="Group 2" descr="PTU elements including Latency, Predictable throughput, choice in traffic management and reserved capacity">
            <a:extLst>
              <a:ext uri="{FF2B5EF4-FFF2-40B4-BE49-F238E27FC236}">
                <a16:creationId xmlns:a16="http://schemas.microsoft.com/office/drawing/2014/main" id="{4FF7B25D-B308-CC0C-DE05-5A25C8C943B7}"/>
              </a:ext>
            </a:extLst>
          </p:cNvPr>
          <p:cNvGrpSpPr/>
          <p:nvPr/>
        </p:nvGrpSpPr>
        <p:grpSpPr>
          <a:xfrm>
            <a:off x="6044094" y="1972286"/>
            <a:ext cx="4759469" cy="3280109"/>
            <a:chOff x="4512167" y="4001974"/>
            <a:chExt cx="5045666" cy="3477350"/>
          </a:xfrm>
        </p:grpSpPr>
        <p:grpSp>
          <p:nvGrpSpPr>
            <p:cNvPr id="4" name="Group 3">
              <a:extLst>
                <a:ext uri="{FF2B5EF4-FFF2-40B4-BE49-F238E27FC236}">
                  <a16:creationId xmlns:a16="http://schemas.microsoft.com/office/drawing/2014/main" id="{E6FC4512-2127-BD0E-33C9-E46E4921D2DF}"/>
                </a:ext>
              </a:extLst>
            </p:cNvPr>
            <p:cNvGrpSpPr/>
            <p:nvPr/>
          </p:nvGrpSpPr>
          <p:grpSpPr>
            <a:xfrm>
              <a:off x="4512167" y="4001974"/>
              <a:ext cx="5045666" cy="3477350"/>
              <a:chOff x="4512167" y="4001974"/>
              <a:chExt cx="5045666" cy="3477350"/>
            </a:xfrm>
          </p:grpSpPr>
          <p:sp>
            <p:nvSpPr>
              <p:cNvPr id="6" name="Round Single Corner Rectangle 2">
                <a:extLst>
                  <a:ext uri="{FF2B5EF4-FFF2-40B4-BE49-F238E27FC236}">
                    <a16:creationId xmlns:a16="http://schemas.microsoft.com/office/drawing/2014/main" id="{036AA05B-C864-96FA-AFB3-AAEA80221578}"/>
                  </a:ext>
                </a:extLst>
              </p:cNvPr>
              <p:cNvSpPr/>
              <p:nvPr/>
            </p:nvSpPr>
            <p:spPr>
              <a:xfrm>
                <a:off x="7035000" y="4001974"/>
                <a:ext cx="2522833" cy="1741854"/>
              </a:xfrm>
              <a:prstGeom prst="round1Rect">
                <a:avLst/>
              </a:prstGeom>
              <a:solidFill>
                <a:srgbClr val="96388B"/>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 name="Round Single Corner Rectangle 6">
                <a:extLst>
                  <a:ext uri="{FF2B5EF4-FFF2-40B4-BE49-F238E27FC236}">
                    <a16:creationId xmlns:a16="http://schemas.microsoft.com/office/drawing/2014/main" id="{75BA4E2D-BEDA-4C65-4395-CB0944783E6C}"/>
                  </a:ext>
                </a:extLst>
              </p:cNvPr>
              <p:cNvSpPr/>
              <p:nvPr/>
            </p:nvSpPr>
            <p:spPr>
              <a:xfrm flipV="1">
                <a:off x="7035000" y="5737470"/>
                <a:ext cx="2522833" cy="1741854"/>
              </a:xfrm>
              <a:prstGeom prst="round1Rect">
                <a:avLst/>
              </a:prstGeom>
              <a:solidFill>
                <a:srgbClr val="AD74A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Round Single Corner Rectangle 7">
                <a:extLst>
                  <a:ext uri="{FF2B5EF4-FFF2-40B4-BE49-F238E27FC236}">
                    <a16:creationId xmlns:a16="http://schemas.microsoft.com/office/drawing/2014/main" id="{F7C3048E-F183-7582-0076-D2A421696979}"/>
                  </a:ext>
                </a:extLst>
              </p:cNvPr>
              <p:cNvSpPr/>
              <p:nvPr/>
            </p:nvSpPr>
            <p:spPr>
              <a:xfrm flipH="1">
                <a:off x="4512167" y="4001974"/>
                <a:ext cx="2522833" cy="1741854"/>
              </a:xfrm>
              <a:prstGeom prst="round1Rect">
                <a:avLst/>
              </a:prstGeom>
              <a:solidFill>
                <a:srgbClr val="463668">
                  <a:lumMod val="7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Round Single Corner Rectangle 8">
                <a:extLst>
                  <a:ext uri="{FF2B5EF4-FFF2-40B4-BE49-F238E27FC236}">
                    <a16:creationId xmlns:a16="http://schemas.microsoft.com/office/drawing/2014/main" id="{F564FA41-8068-FF0F-1DE2-3859D9B777D1}"/>
                  </a:ext>
                </a:extLst>
              </p:cNvPr>
              <p:cNvSpPr/>
              <p:nvPr/>
            </p:nvSpPr>
            <p:spPr>
              <a:xfrm flipH="1" flipV="1">
                <a:off x="4512167" y="5737470"/>
                <a:ext cx="2522833" cy="1741854"/>
              </a:xfrm>
              <a:prstGeom prst="round1Rect">
                <a:avLst/>
              </a:prstGeom>
              <a:solidFill>
                <a:srgbClr val="A45B9A"/>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TextBox 3">
                <a:extLst>
                  <a:ext uri="{FF2B5EF4-FFF2-40B4-BE49-F238E27FC236}">
                    <a16:creationId xmlns:a16="http://schemas.microsoft.com/office/drawing/2014/main" id="{A6C9BC0A-E4EF-7315-F0C1-D5F520B341C3}"/>
                  </a:ext>
                </a:extLst>
              </p:cNvPr>
              <p:cNvSpPr txBox="1"/>
              <p:nvPr/>
            </p:nvSpPr>
            <p:spPr>
              <a:xfrm>
                <a:off x="4886615" y="4432018"/>
                <a:ext cx="1773936" cy="553998"/>
              </a:xfrm>
              <a:prstGeom prst="rect">
                <a:avLst/>
              </a:prstGeom>
              <a:noFill/>
              <a:ln>
                <a:noFill/>
              </a:ln>
              <a:effectLst/>
            </p:spPr>
            <p:txBody>
              <a:bodyPr wrap="square" lIns="0" tIns="0" rIns="0" bIns="0" rtlCol="0" anchor="t">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j-ea"/>
                    <a:cs typeface="+mj-cs"/>
                  </a:rPr>
                  <a:t>Assigned latency per token</a:t>
                </a:r>
                <a:endParaRPr kumimoji="0" lang="en-US" sz="1800" b="0" i="0" u="none" strike="noStrike" kern="0" cap="none" spc="0" normalizeH="0" baseline="0" noProof="0">
                  <a:ln>
                    <a:noFill/>
                  </a:ln>
                  <a:solidFill>
                    <a:srgbClr val="FFFFFF"/>
                  </a:solidFill>
                  <a:effectLst/>
                  <a:uLnTx/>
                  <a:uFillTx/>
                  <a:latin typeface="Segoe UI"/>
                  <a:ea typeface="+mj-ea"/>
                  <a:cs typeface="Segoe UI"/>
                </a:endParaRPr>
              </a:p>
            </p:txBody>
          </p:sp>
          <p:sp>
            <p:nvSpPr>
              <p:cNvPr id="11" name="TextBox 3">
                <a:extLst>
                  <a:ext uri="{FF2B5EF4-FFF2-40B4-BE49-F238E27FC236}">
                    <a16:creationId xmlns:a16="http://schemas.microsoft.com/office/drawing/2014/main" id="{1FB293F0-C499-B5C9-7349-151D090A7178}"/>
                  </a:ext>
                </a:extLst>
              </p:cNvPr>
              <p:cNvSpPr txBox="1"/>
              <p:nvPr/>
            </p:nvSpPr>
            <p:spPr>
              <a:xfrm>
                <a:off x="7409448" y="4432018"/>
                <a:ext cx="1773936" cy="553998"/>
              </a:xfrm>
              <a:prstGeom prst="rect">
                <a:avLst/>
              </a:prstGeom>
              <a:noFill/>
              <a:ln>
                <a:noFill/>
              </a:ln>
              <a:effectLst/>
            </p:spPr>
            <p:txBody>
              <a:bodyPr wrap="square" lIns="0" tIns="0" rIns="0" bIns="0" rtlCol="0" anchor="t">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j-ea"/>
                    <a:cs typeface="+mj-cs"/>
                  </a:rPr>
                  <a:t>Predictable TPM* throughput</a:t>
                </a:r>
                <a:endParaRPr kumimoji="0" lang="en-US" sz="1800" b="0" i="0" u="none" strike="noStrike" kern="0" cap="none" spc="0" normalizeH="0" baseline="0" noProof="0">
                  <a:ln>
                    <a:noFill/>
                  </a:ln>
                  <a:solidFill>
                    <a:srgbClr val="FFFFFF"/>
                  </a:solidFill>
                  <a:effectLst/>
                  <a:uLnTx/>
                  <a:uFillTx/>
                  <a:latin typeface="Segoe UI"/>
                  <a:ea typeface="+mj-ea"/>
                  <a:cs typeface="Segoe UI"/>
                </a:endParaRPr>
              </a:p>
            </p:txBody>
          </p:sp>
          <p:sp>
            <p:nvSpPr>
              <p:cNvPr id="12" name="TextBox 3">
                <a:extLst>
                  <a:ext uri="{FF2B5EF4-FFF2-40B4-BE49-F238E27FC236}">
                    <a16:creationId xmlns:a16="http://schemas.microsoft.com/office/drawing/2014/main" id="{81975719-30E6-81F6-862D-3AF41460AF64}"/>
                  </a:ext>
                </a:extLst>
              </p:cNvPr>
              <p:cNvSpPr txBox="1"/>
              <p:nvPr/>
            </p:nvSpPr>
            <p:spPr>
              <a:xfrm>
                <a:off x="4886615" y="6384083"/>
                <a:ext cx="1773936" cy="553998"/>
              </a:xfrm>
              <a:prstGeom prst="rect">
                <a:avLst/>
              </a:prstGeom>
              <a:noFill/>
              <a:ln>
                <a:noFill/>
              </a:ln>
              <a:effectLst/>
            </p:spPr>
            <p:txBody>
              <a:bodyPr wrap="square" lIns="0" tIns="0" rIns="0" bIns="0" rtlCol="0" anchor="t">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j-ea"/>
                    <a:cs typeface="+mj-cs"/>
                  </a:rPr>
                  <a:t>Choice in handling traffic</a:t>
                </a:r>
                <a:endParaRPr kumimoji="0" lang="en-US" sz="1800" b="0" i="0" u="none" strike="noStrike" kern="0" cap="none" spc="0" normalizeH="0" baseline="0" noProof="0">
                  <a:ln>
                    <a:noFill/>
                  </a:ln>
                  <a:solidFill>
                    <a:srgbClr val="FFFFFF"/>
                  </a:solidFill>
                  <a:effectLst/>
                  <a:uLnTx/>
                  <a:uFillTx/>
                  <a:latin typeface="Segoe UI"/>
                  <a:ea typeface="+mj-ea"/>
                  <a:cs typeface="Segoe UI"/>
                </a:endParaRPr>
              </a:p>
            </p:txBody>
          </p:sp>
          <p:sp>
            <p:nvSpPr>
              <p:cNvPr id="13" name="TextBox 3">
                <a:extLst>
                  <a:ext uri="{FF2B5EF4-FFF2-40B4-BE49-F238E27FC236}">
                    <a16:creationId xmlns:a16="http://schemas.microsoft.com/office/drawing/2014/main" id="{253DD69D-8544-F617-A53A-B27157B2A9B3}"/>
                  </a:ext>
                </a:extLst>
              </p:cNvPr>
              <p:cNvSpPr txBox="1"/>
              <p:nvPr/>
            </p:nvSpPr>
            <p:spPr>
              <a:xfrm>
                <a:off x="7409448" y="6384083"/>
                <a:ext cx="1773936" cy="553998"/>
              </a:xfrm>
              <a:prstGeom prst="rect">
                <a:avLst/>
              </a:prstGeom>
              <a:noFill/>
              <a:ln>
                <a:noFill/>
              </a:ln>
              <a:effectLst/>
            </p:spPr>
            <p:txBody>
              <a:bodyPr wrap="square" lIns="0" tIns="0" rIns="0" bIns="0" rtlCol="0" anchor="t">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j-ea"/>
                    <a:cs typeface="+mj-cs"/>
                  </a:rPr>
                  <a:t>Reserved capacity</a:t>
                </a:r>
                <a:endParaRPr kumimoji="0" lang="en-US" sz="1800" b="0" i="0" u="none" strike="noStrike" kern="0" cap="none" spc="0" normalizeH="0" baseline="0" noProof="0">
                  <a:ln>
                    <a:noFill/>
                  </a:ln>
                  <a:solidFill>
                    <a:srgbClr val="FFFFFF"/>
                  </a:solidFill>
                  <a:effectLst/>
                  <a:uLnTx/>
                  <a:uFillTx/>
                  <a:latin typeface="Segoe UI"/>
                  <a:ea typeface="+mj-ea"/>
                  <a:cs typeface="Segoe UI"/>
                </a:endParaRPr>
              </a:p>
            </p:txBody>
          </p:sp>
        </p:grpSp>
        <p:sp>
          <p:nvSpPr>
            <p:cNvPr id="5" name="Rounded Rectangle 14">
              <a:extLst>
                <a:ext uri="{FF2B5EF4-FFF2-40B4-BE49-F238E27FC236}">
                  <a16:creationId xmlns:a16="http://schemas.microsoft.com/office/drawing/2014/main" id="{4D73A512-BA6E-AF0C-5B2A-4B48F62FB501}"/>
                </a:ext>
              </a:extLst>
            </p:cNvPr>
            <p:cNvSpPr/>
            <p:nvPr/>
          </p:nvSpPr>
          <p:spPr>
            <a:xfrm>
              <a:off x="6263733" y="5309241"/>
              <a:ext cx="1542534" cy="850608"/>
            </a:xfrm>
            <a:prstGeom prst="roundRect">
              <a:avLst/>
            </a:prstGeom>
            <a:solidFill>
              <a:srgbClr val="DDC9D9"/>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Segoe UI"/>
                  <a:ea typeface="+mn-ea"/>
                  <a:cs typeface="+mn-cs"/>
                </a:rPr>
                <a:t>PTU</a:t>
              </a:r>
            </a:p>
          </p:txBody>
        </p:sp>
      </p:grpSp>
      <p:sp>
        <p:nvSpPr>
          <p:cNvPr id="14" name="Title 3">
            <a:extLst>
              <a:ext uri="{FF2B5EF4-FFF2-40B4-BE49-F238E27FC236}">
                <a16:creationId xmlns:a16="http://schemas.microsoft.com/office/drawing/2014/main" id="{0447B302-F4F8-FD2E-85F2-2B7C40C81110}"/>
              </a:ext>
            </a:extLst>
          </p:cNvPr>
          <p:cNvSpPr txBox="1">
            <a:spLocks/>
          </p:cNvSpPr>
          <p:nvPr/>
        </p:nvSpPr>
        <p:spPr>
          <a:xfrm>
            <a:off x="371863" y="424628"/>
            <a:ext cx="11244117" cy="8388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000"/>
                </a:solidFill>
                <a:effectLst/>
                <a:uLnTx/>
                <a:uFillTx/>
                <a:latin typeface="Segoe UI Semibold"/>
                <a:ea typeface="+mn-ea"/>
                <a:cs typeface="Segoe UI Semibold"/>
              </a:rPr>
              <a:t>What are </a:t>
            </a:r>
            <a:r>
              <a:rPr kumimoji="0" lang="en-US" sz="3000" b="0" i="0" u="none" strike="noStrike" kern="1200" cap="none" spc="0" normalizeH="0" baseline="0" noProof="0">
                <a:ln>
                  <a:noFill/>
                </a:ln>
                <a:gradFill>
                  <a:gsLst>
                    <a:gs pos="29000">
                      <a:srgbClr val="C03BC4"/>
                    </a:gs>
                    <a:gs pos="88000">
                      <a:srgbClr val="FFA38B"/>
                    </a:gs>
                  </a:gsLst>
                  <a:lin ang="0" scaled="1"/>
                </a:gradFill>
                <a:effectLst/>
                <a:uLnTx/>
                <a:uFillTx/>
                <a:latin typeface="Segoe UI Semibold"/>
                <a:ea typeface="+mn-ea"/>
                <a:cs typeface="Segoe UI Semibold"/>
              </a:rPr>
              <a:t>Provisioned Throughput Units (PTUs)?</a:t>
            </a:r>
            <a:endParaRPr kumimoji="0" lang="en-US" sz="3000" b="0" i="0" u="none" strike="noStrike" kern="1200" cap="none" spc="-50" normalizeH="0" baseline="0" noProof="0">
              <a:ln w="3175">
                <a:noFill/>
              </a:ln>
              <a:gradFill flip="none" rotWithShape="1">
                <a:gsLst>
                  <a:gs pos="0">
                    <a:srgbClr val="E97132"/>
                  </a:gs>
                  <a:gs pos="100000">
                    <a:srgbClr val="156082"/>
                  </a:gs>
                </a:gsLst>
                <a:lin ang="0" scaled="1"/>
                <a:tileRect/>
              </a:gradFill>
              <a:effectLst/>
              <a:uLnTx/>
              <a:uFillTx/>
              <a:latin typeface="Segoe UI Semibold"/>
              <a:ea typeface="+mn-ea"/>
              <a:cs typeface="Segoe UI" pitchFamily="34" charset="0"/>
            </a:endParaRPr>
          </a:p>
        </p:txBody>
      </p:sp>
      <p:sp>
        <p:nvSpPr>
          <p:cNvPr id="15" name="TextBox 14">
            <a:extLst>
              <a:ext uri="{FF2B5EF4-FFF2-40B4-BE49-F238E27FC236}">
                <a16:creationId xmlns:a16="http://schemas.microsoft.com/office/drawing/2014/main" id="{3B85903B-796B-D1A0-EBD1-38A6793D5432}"/>
              </a:ext>
            </a:extLst>
          </p:cNvPr>
          <p:cNvSpPr txBox="1"/>
          <p:nvPr/>
        </p:nvSpPr>
        <p:spPr>
          <a:xfrm>
            <a:off x="655543" y="6133183"/>
            <a:ext cx="4250412" cy="261610"/>
          </a:xfrm>
          <a:prstGeom prst="rect">
            <a:avLst/>
          </a:prstGeom>
          <a:solidFill>
            <a:srgbClr val="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463668"/>
                </a:solidFill>
                <a:effectLst/>
                <a:uLnTx/>
                <a:uFillTx/>
                <a:latin typeface="Segoe UI"/>
              </a:rPr>
              <a:t>*Tokens per minute</a:t>
            </a:r>
          </a:p>
        </p:txBody>
      </p:sp>
      <p:sp>
        <p:nvSpPr>
          <p:cNvPr id="16" name="TextBox 15">
            <a:extLst>
              <a:ext uri="{FF2B5EF4-FFF2-40B4-BE49-F238E27FC236}">
                <a16:creationId xmlns:a16="http://schemas.microsoft.com/office/drawing/2014/main" id="{A8F2B7D3-56B5-C84E-CAA6-CC192A0EE2C4}"/>
              </a:ext>
            </a:extLst>
          </p:cNvPr>
          <p:cNvSpPr txBox="1"/>
          <p:nvPr/>
        </p:nvSpPr>
        <p:spPr>
          <a:xfrm>
            <a:off x="1176707" y="2669770"/>
            <a:ext cx="3795662" cy="1940957"/>
          </a:xfrm>
          <a:prstGeom prst="roundRect">
            <a:avLst/>
          </a:prstGeom>
          <a:solidFill>
            <a:srgbClr val="FFFFFF"/>
          </a:solidFill>
          <a:ln w="10795" cap="flat" cmpd="sng" algn="ctr">
            <a:noFill/>
            <a:prstDash val="solid"/>
          </a:ln>
          <a:effectLst/>
        </p:spPr>
        <p:txBody>
          <a:bodyPr wrap="square" lIns="91440" tIns="45720" rIns="9144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111111"/>
                </a:solidFill>
                <a:effectLst/>
                <a:uLnTx/>
                <a:uFillTx/>
                <a:latin typeface="Segoe UI"/>
                <a:ea typeface="+mn-lt"/>
                <a:cs typeface="Segoe UI"/>
              </a:rPr>
              <a:t>Provisioned throughput units (</a:t>
            </a:r>
            <a:r>
              <a:rPr kumimoji="0" lang="en-US" sz="1800" b="1" i="0" u="none" strike="noStrike" kern="0" cap="none" spc="0" normalizeH="0" baseline="0" noProof="0">
                <a:ln>
                  <a:noFill/>
                </a:ln>
                <a:solidFill>
                  <a:srgbClr val="111111"/>
                </a:solidFill>
                <a:effectLst/>
                <a:uLnTx/>
                <a:uFillTx/>
                <a:latin typeface="Segoe UI"/>
                <a:ea typeface="+mn-lt"/>
                <a:cs typeface="Segoe UI"/>
              </a:rPr>
              <a:t>PTU</a:t>
            </a:r>
            <a:r>
              <a:rPr kumimoji="0" lang="en-US" sz="1800" b="0" i="0" u="none" strike="noStrike" kern="0" cap="none" spc="0" normalizeH="0" baseline="0" noProof="0">
                <a:ln>
                  <a:noFill/>
                </a:ln>
                <a:solidFill>
                  <a:srgbClr val="111111"/>
                </a:solidFill>
                <a:effectLst/>
                <a:uLnTx/>
                <a:uFillTx/>
                <a:latin typeface="Segoe UI"/>
                <a:ea typeface="+mn-lt"/>
                <a:cs typeface="Segoe UI"/>
              </a:rPr>
              <a:t>) are units of model processing capacity that customers can reserve and deploy for processing prompts and generating completions.</a:t>
            </a:r>
          </a:p>
        </p:txBody>
      </p:sp>
    </p:spTree>
    <p:extLst>
      <p:ext uri="{BB962C8B-B14F-4D97-AF65-F5344CB8AC3E}">
        <p14:creationId xmlns:p14="http://schemas.microsoft.com/office/powerpoint/2010/main" val="26727252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832EE0E-B377-16CC-A209-7FC9452DB505}"/>
              </a:ext>
            </a:extLst>
          </p:cNvPr>
          <p:cNvGraphicFramePr>
            <a:graphicFrameLocks noGrp="1"/>
          </p:cNvGraphicFramePr>
          <p:nvPr>
            <p:extLst>
              <p:ext uri="{D42A27DB-BD31-4B8C-83A1-F6EECF244321}">
                <p14:modId xmlns:p14="http://schemas.microsoft.com/office/powerpoint/2010/main" val="3007795765"/>
              </p:ext>
            </p:extLst>
          </p:nvPr>
        </p:nvGraphicFramePr>
        <p:xfrm>
          <a:off x="1263527" y="2072379"/>
          <a:ext cx="10148185" cy="3947160"/>
        </p:xfrm>
        <a:graphic>
          <a:graphicData uri="http://schemas.openxmlformats.org/drawingml/2006/table">
            <a:tbl>
              <a:tblPr firstRow="1" bandRow="1"/>
              <a:tblGrid>
                <a:gridCol w="4859596">
                  <a:extLst>
                    <a:ext uri="{9D8B030D-6E8A-4147-A177-3AD203B41FA5}">
                      <a16:colId xmlns:a16="http://schemas.microsoft.com/office/drawing/2014/main" val="1641213347"/>
                    </a:ext>
                  </a:extLst>
                </a:gridCol>
                <a:gridCol w="5288589">
                  <a:extLst>
                    <a:ext uri="{9D8B030D-6E8A-4147-A177-3AD203B41FA5}">
                      <a16:colId xmlns:a16="http://schemas.microsoft.com/office/drawing/2014/main" val="3565202699"/>
                    </a:ext>
                  </a:extLst>
                </a:gridCol>
              </a:tblGrid>
              <a:tr h="415333">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rtl="0" eaLnBrk="1" latinLnBrk="0" hangingPunct="1">
                        <a:buClr>
                          <a:schemeClr val="accent5"/>
                        </a:buClr>
                        <a:buFont typeface="Arial" panose="020B0604020202020204" pitchFamily="34" charset="0"/>
                        <a:buChar char="•"/>
                      </a:pPr>
                      <a:r>
                        <a:rPr lang="en-US" sz="1600" kern="1200">
                          <a:solidFill>
                            <a:schemeClr val="tx1"/>
                          </a:solidFill>
                          <a:latin typeface="Segoe Sans Text"/>
                          <a:ea typeface="+mn-ea"/>
                          <a:cs typeface="+mn-cs"/>
                        </a:rPr>
                        <a:t>Flexible deployment options </a:t>
                      </a:r>
                      <a:endParaRPr lang="en-US" sz="1600" kern="1200">
                        <a:solidFill>
                          <a:schemeClr val="tx1"/>
                        </a:solidFill>
                        <a:latin typeface="Segoe Sans Text" pitchFamily="2" charset="0"/>
                        <a:ea typeface="+mn-ea"/>
                        <a:cs typeface="+mn-cs"/>
                      </a:endParaRPr>
                    </a:p>
                  </a:txBody>
                  <a:tcPr marL="0" marR="182880" marT="137160" marB="137160" anchor="ctr">
                    <a:lnL w="12700" cmpd="sng">
                      <a:noFill/>
                    </a:lnL>
                    <a:lnR w="12700" cap="flat" cmpd="sng" algn="ctr">
                      <a:noFill/>
                      <a:prstDash val="solid"/>
                      <a:round/>
                      <a:headEnd type="none" w="med" len="med"/>
                      <a:tailEnd type="none" w="med" len="med"/>
                    </a:lnR>
                    <a:lnT w="38100" cmpd="sng">
                      <a:noFill/>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6"/>
                        </a:buClr>
                        <a:buFont typeface="Arial" panose="020B0604020202020204" pitchFamily="34" charset="0"/>
                        <a:buChar char="•"/>
                      </a:pPr>
                      <a:r>
                        <a:rPr lang="en-US" sz="1600" kern="1200">
                          <a:solidFill>
                            <a:schemeClr val="tx1"/>
                          </a:solidFill>
                          <a:latin typeface="Segoe Sans Text"/>
                          <a:ea typeface="+mn-ea"/>
                          <a:cs typeface="+mn-cs"/>
                        </a:rPr>
                        <a:t>Easy access with high and predictable throughput</a:t>
                      </a:r>
                    </a:p>
                  </a:txBody>
                  <a:tcPr marL="274320" marR="182880" marT="137160" marB="137160" anchor="ctr">
                    <a:lnL w="12700" cap="flat" cmpd="sng" algn="ctr">
                      <a:noFill/>
                      <a:prstDash val="solid"/>
                      <a:round/>
                      <a:headEnd type="none" w="med" len="med"/>
                      <a:tailEnd type="none" w="med" len="med"/>
                    </a:lnL>
                    <a:lnR w="12700" cmpd="sng">
                      <a:noFill/>
                    </a:lnR>
                    <a:lnT w="38100" cmpd="sng">
                      <a:noFill/>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07396"/>
                  </a:ext>
                </a:extLst>
              </a:tr>
              <a:tr h="394727">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5"/>
                        </a:buClr>
                        <a:buFont typeface="Arial" panose="020B0604020202020204" pitchFamily="34" charset="0"/>
                        <a:buChar char="•"/>
                      </a:pPr>
                      <a:r>
                        <a:rPr lang="en-US" sz="1600" kern="1200">
                          <a:solidFill>
                            <a:schemeClr val="tx1"/>
                          </a:solidFill>
                          <a:latin typeface="Segoe Sans Text"/>
                          <a:ea typeface="+mn-ea"/>
                          <a:cs typeface="+mn-cs"/>
                        </a:rPr>
                        <a:t>Optimized for low to medium volume workloads</a:t>
                      </a:r>
                    </a:p>
                  </a:txBody>
                  <a:tcPr marL="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6"/>
                        </a:buClr>
                        <a:buFont typeface="Arial" panose="020B0604020202020204" pitchFamily="34" charset="0"/>
                        <a:buChar char="•"/>
                      </a:pPr>
                      <a:r>
                        <a:rPr lang="en-US" sz="1600" b="1" kern="1200">
                          <a:solidFill>
                            <a:schemeClr val="tx1"/>
                          </a:solidFill>
                          <a:latin typeface="Segoe Sans Text"/>
                          <a:ea typeface="+mn-ea"/>
                          <a:cs typeface="+mn-cs"/>
                        </a:rPr>
                        <a:t>Real-time</a:t>
                      </a:r>
                      <a:r>
                        <a:rPr lang="en-US" sz="1600" kern="1200">
                          <a:solidFill>
                            <a:schemeClr val="tx1"/>
                          </a:solidFill>
                          <a:latin typeface="Segoe Sans Text"/>
                          <a:ea typeface="+mn-ea"/>
                          <a:cs typeface="+mn-cs"/>
                        </a:rPr>
                        <a:t> scoring for large consistent volume</a:t>
                      </a:r>
                    </a:p>
                  </a:txBody>
                  <a:tcPr marL="27432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217805"/>
                  </a:ext>
                </a:extLst>
              </a:tr>
              <a:tr h="423250">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5"/>
                        </a:buClr>
                        <a:buFont typeface="Arial" panose="020B0604020202020204" pitchFamily="34" charset="0"/>
                        <a:buChar char="•"/>
                      </a:pPr>
                      <a:r>
                        <a:rPr lang="en-US" sz="1600" kern="1200">
                          <a:solidFill>
                            <a:schemeClr val="tx1"/>
                          </a:solidFill>
                          <a:latin typeface="Segoe Sans Text"/>
                          <a:ea typeface="+mn-ea"/>
                          <a:cs typeface="+mn-cs"/>
                        </a:rPr>
                        <a:t>Pay-per-call flexibility</a:t>
                      </a:r>
                    </a:p>
                  </a:txBody>
                  <a:tcPr marL="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6"/>
                        </a:buClr>
                        <a:buFont typeface="Arial" panose="020B0604020202020204" pitchFamily="34" charset="0"/>
                        <a:buChar char="•"/>
                      </a:pPr>
                      <a:r>
                        <a:rPr lang="en-US" sz="1600" kern="1200">
                          <a:solidFill>
                            <a:schemeClr val="tx1"/>
                          </a:solidFill>
                          <a:latin typeface="Segoe Sans Text"/>
                          <a:ea typeface="+mn-ea"/>
                          <a:cs typeface="+mn-cs"/>
                        </a:rPr>
                        <a:t>High volume w/consistent </a:t>
                      </a:r>
                      <a:r>
                        <a:rPr lang="en-US" sz="1600" b="1" kern="1200">
                          <a:solidFill>
                            <a:schemeClr val="tx1"/>
                          </a:solidFill>
                          <a:latin typeface="Segoe Sans Text"/>
                          <a:ea typeface="+mn-ea"/>
                          <a:cs typeface="+mn-cs"/>
                        </a:rPr>
                        <a:t>low</a:t>
                      </a:r>
                      <a:r>
                        <a:rPr lang="en-US" sz="1600" kern="1200">
                          <a:solidFill>
                            <a:schemeClr val="tx1"/>
                          </a:solidFill>
                          <a:latin typeface="Segoe Sans Text"/>
                          <a:ea typeface="+mn-ea"/>
                          <a:cs typeface="+mn-cs"/>
                        </a:rPr>
                        <a:t> latency</a:t>
                      </a:r>
                    </a:p>
                  </a:txBody>
                  <a:tcPr marL="27432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08548"/>
                  </a:ext>
                </a:extLst>
              </a:tr>
              <a:tr h="2317413">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300" normalizeH="0" baseline="0">
                          <a:ln>
                            <a:noFill/>
                          </a:ln>
                          <a:solidFill>
                            <a:schemeClr val="accent5"/>
                          </a:solidFill>
                          <a:effectLst/>
                          <a:uLnTx/>
                          <a:uFillTx/>
                          <a:latin typeface="+mj-lt"/>
                          <a:ea typeface="+mn-ea"/>
                          <a:cs typeface="Segoe Sans Text"/>
                        </a:rPr>
                        <a:t>GOOD FOR:</a:t>
                      </a:r>
                    </a:p>
                    <a:p>
                      <a:pPr marL="231775" indent="-231775">
                        <a:spcAft>
                          <a:spcPts val="300"/>
                        </a:spcAft>
                        <a:buClr>
                          <a:schemeClr val="accent5"/>
                        </a:buClr>
                        <a:buSzPct val="80000"/>
                        <a:buFont typeface="Wingdings" pitchFamily="2" charset="77"/>
                        <a:buChar char="ü"/>
                        <a:tabLst/>
                      </a:pPr>
                      <a:r>
                        <a:rPr lang="en-US" sz="1600">
                          <a:latin typeface="Segoe Sans Text"/>
                        </a:rPr>
                        <a:t>Low to medium volume workloads</a:t>
                      </a:r>
                    </a:p>
                    <a:p>
                      <a:pPr marL="231775" indent="-231775">
                        <a:spcAft>
                          <a:spcPts val="300"/>
                        </a:spcAft>
                        <a:buClr>
                          <a:schemeClr val="accent5"/>
                        </a:buClr>
                        <a:buSzPct val="80000"/>
                        <a:buFont typeface="Wingdings" pitchFamily="2" charset="77"/>
                        <a:buChar char="ü"/>
                        <a:tabLst/>
                      </a:pPr>
                      <a:r>
                        <a:rPr lang="en-US" sz="1600">
                          <a:latin typeface="Segoe Sans Text"/>
                        </a:rPr>
                        <a:t>Intermittent usage scenarios</a:t>
                      </a:r>
                    </a:p>
                    <a:p>
                      <a:pPr marL="231775" indent="-231775">
                        <a:spcAft>
                          <a:spcPts val="300"/>
                        </a:spcAft>
                        <a:buClr>
                          <a:schemeClr val="accent5"/>
                        </a:buClr>
                        <a:buSzPct val="80000"/>
                        <a:buFont typeface="Wingdings" pitchFamily="2" charset="77"/>
                        <a:buChar char="ü"/>
                        <a:tabLst/>
                      </a:pPr>
                      <a:r>
                        <a:rPr lang="en-US" sz="1600">
                          <a:latin typeface="Segoe Sans Text"/>
                        </a:rPr>
                        <a:t>Use cases resilient to throughput variability or slowness when service is busy</a:t>
                      </a:r>
                    </a:p>
                    <a:p>
                      <a:pPr marL="231775" lvl="0" indent="-231775">
                        <a:spcAft>
                          <a:spcPts val="300"/>
                        </a:spcAft>
                        <a:buClr>
                          <a:srgbClr val="F4364F"/>
                        </a:buClr>
                        <a:buSzPct val="80000"/>
                        <a:buFont typeface="Wingdings" pitchFamily="2" charset="77"/>
                        <a:buChar char="ü"/>
                      </a:pPr>
                      <a:r>
                        <a:rPr lang="en-US" sz="1600">
                          <a:latin typeface="Segoe Sans Text"/>
                        </a:rPr>
                        <a:t>Global or Regional deployment options with inherent data residency policies</a:t>
                      </a:r>
                    </a:p>
                    <a:p>
                      <a:pPr marL="231775" lvl="0" indent="-231775">
                        <a:spcAft>
                          <a:spcPts val="300"/>
                        </a:spcAft>
                        <a:buClr>
                          <a:srgbClr val="F4364F"/>
                        </a:buClr>
                        <a:buSzPct val="80000"/>
                        <a:buFont typeface="Wingdings" pitchFamily="2" charset="77"/>
                        <a:buChar char="ü"/>
                      </a:pPr>
                      <a:r>
                        <a:rPr lang="en-US" sz="1600">
                          <a:latin typeface="Segoe Sans Text"/>
                        </a:rPr>
                        <a:t>Sandbox/test environment</a:t>
                      </a:r>
                    </a:p>
                  </a:txBody>
                  <a:tcPr marL="0" marR="182880" marT="137160" marB="137160">
                    <a:lnL w="12700" cmpd="sng">
                      <a:noFill/>
                    </a:lnL>
                    <a:lnR w="12700" cmpd="sng">
                      <a:noFill/>
                    </a:lnR>
                    <a:lnT w="12700" cap="flat" cmpd="sng" algn="ctr">
                      <a:solidFill>
                        <a:srgbClr val="E8E6D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300" normalizeH="0" baseline="0" dirty="0">
                          <a:ln>
                            <a:noFill/>
                          </a:ln>
                          <a:solidFill>
                            <a:schemeClr val="tx1"/>
                          </a:solidFill>
                          <a:effectLst/>
                          <a:uLnTx/>
                          <a:uFillTx/>
                          <a:latin typeface="+mj-lt"/>
                          <a:ea typeface="+mn-ea"/>
                          <a:cs typeface="Segoe Sans Text"/>
                        </a:rPr>
                        <a:t>RECOMMENDED FOR:</a:t>
                      </a:r>
                    </a:p>
                    <a:p>
                      <a:pPr marL="231775" indent="-231775" algn="l" defTabSz="932742" rtl="0" eaLnBrk="1" latinLnBrk="0" hangingPunct="1">
                        <a:spcAft>
                          <a:spcPts val="300"/>
                        </a:spcAft>
                        <a:buClr>
                          <a:schemeClr val="accent5"/>
                        </a:buClr>
                        <a:buSzPct val="80000"/>
                        <a:buFont typeface="Wingdings" pitchFamily="2" charset="77"/>
                        <a:buChar char="ü"/>
                        <a:tabLst/>
                      </a:pPr>
                      <a:r>
                        <a:rPr lang="en-US" sz="1600" kern="1200" dirty="0">
                          <a:solidFill>
                            <a:schemeClr val="dk1"/>
                          </a:solidFill>
                          <a:latin typeface="Segoe Sans Text"/>
                          <a:ea typeface="+mn-ea"/>
                          <a:cs typeface="+mn-cs"/>
                        </a:rPr>
                        <a:t>Production workloads</a:t>
                      </a:r>
                    </a:p>
                    <a:p>
                      <a:pPr marL="231775" indent="-231775" algn="l" defTabSz="932742" rtl="0" eaLnBrk="1" latinLnBrk="0" hangingPunct="1">
                        <a:spcAft>
                          <a:spcPts val="300"/>
                        </a:spcAft>
                        <a:buClr>
                          <a:schemeClr val="accent5"/>
                        </a:buClr>
                        <a:buSzPct val="80000"/>
                        <a:buFont typeface="Wingdings" pitchFamily="2" charset="77"/>
                        <a:buChar char="ü"/>
                        <a:tabLst/>
                      </a:pPr>
                      <a:r>
                        <a:rPr lang="en-US" sz="1600" kern="1200" dirty="0">
                          <a:solidFill>
                            <a:schemeClr val="dk1"/>
                          </a:solidFill>
                          <a:latin typeface="Segoe Sans Text"/>
                          <a:ea typeface="+mn-ea"/>
                          <a:cs typeface="+mn-cs"/>
                        </a:rPr>
                        <a:t>High volume workloads</a:t>
                      </a:r>
                    </a:p>
                    <a:p>
                      <a:pPr marL="231775" indent="-231775" algn="l" defTabSz="932742" rtl="0" eaLnBrk="1" latinLnBrk="0" hangingPunct="1">
                        <a:spcAft>
                          <a:spcPts val="300"/>
                        </a:spcAft>
                        <a:buClr>
                          <a:schemeClr val="accent5"/>
                        </a:buClr>
                        <a:buSzPct val="80000"/>
                        <a:buFont typeface="Wingdings" pitchFamily="2" charset="77"/>
                        <a:buChar char="ü"/>
                        <a:tabLst/>
                      </a:pPr>
                      <a:r>
                        <a:rPr lang="en-US" sz="1600" kern="1200" dirty="0">
                          <a:solidFill>
                            <a:schemeClr val="dk1"/>
                          </a:solidFill>
                          <a:latin typeface="Segoe Sans Text"/>
                          <a:ea typeface="+mn-ea"/>
                          <a:cs typeface="+mn-cs"/>
                        </a:rPr>
                        <a:t>Throughput heavy workloads</a:t>
                      </a:r>
                    </a:p>
                    <a:p>
                      <a:pPr marL="231775" lvl="0" indent="-231775" algn="l" defTabSz="932742" rtl="0" eaLnBrk="1" latinLnBrk="0" hangingPunct="1">
                        <a:spcAft>
                          <a:spcPts val="300"/>
                        </a:spcAft>
                        <a:buClr>
                          <a:srgbClr val="F4364F"/>
                        </a:buClr>
                        <a:buSzPct val="80000"/>
                        <a:buFont typeface="Wingdings" pitchFamily="2" charset="77"/>
                        <a:buChar char="ü"/>
                        <a:tabLst/>
                      </a:pPr>
                      <a:r>
                        <a:rPr lang="en-US" sz="1600" b="1" kern="1200" dirty="0">
                          <a:solidFill>
                            <a:schemeClr val="dk1"/>
                          </a:solidFill>
                          <a:latin typeface="Segoe Sans Text"/>
                          <a:ea typeface="+mn-ea"/>
                          <a:cs typeface="+mn-cs"/>
                        </a:rPr>
                        <a:t>Latency-sensitive</a:t>
                      </a:r>
                      <a:r>
                        <a:rPr lang="en-US" sz="1600" kern="1200" dirty="0">
                          <a:solidFill>
                            <a:schemeClr val="dk1"/>
                          </a:solidFill>
                          <a:latin typeface="Segoe Sans Text"/>
                          <a:ea typeface="+mn-ea"/>
                          <a:cs typeface="+mn-cs"/>
                        </a:rPr>
                        <a:t> scenarios</a:t>
                      </a:r>
                    </a:p>
                    <a:p>
                      <a:pPr marL="231775" lvl="0" indent="-231775" algn="l" defTabSz="932742" rtl="0" eaLnBrk="1" latinLnBrk="0" hangingPunct="1">
                        <a:spcAft>
                          <a:spcPts val="300"/>
                        </a:spcAft>
                        <a:buClr>
                          <a:srgbClr val="F4364F"/>
                        </a:buClr>
                        <a:buSzPct val="80000"/>
                        <a:buFont typeface="Wingdings" pitchFamily="2" charset="77"/>
                        <a:buChar char="ü"/>
                        <a:tabLst/>
                      </a:pPr>
                      <a:r>
                        <a:rPr lang="en-US" sz="1600" b="1" kern="1200" dirty="0">
                          <a:solidFill>
                            <a:schemeClr val="dk1"/>
                          </a:solidFill>
                          <a:latin typeface="Segoe Sans Text"/>
                          <a:ea typeface="+mn-ea"/>
                          <a:cs typeface="+mn-cs"/>
                        </a:rPr>
                        <a:t>Regional</a:t>
                      </a:r>
                      <a:r>
                        <a:rPr lang="en-US" sz="1600" kern="1200" dirty="0">
                          <a:solidFill>
                            <a:schemeClr val="dk1"/>
                          </a:solidFill>
                          <a:latin typeface="Segoe Sans Text"/>
                          <a:ea typeface="+mn-ea"/>
                          <a:cs typeface="+mn-cs"/>
                        </a:rPr>
                        <a:t> deployments</a:t>
                      </a:r>
                    </a:p>
                  </a:txBody>
                  <a:tcPr marL="274320" marR="182880" marT="137160" marB="137160">
                    <a:lnL w="12700" cmpd="sng">
                      <a:noFill/>
                    </a:lnL>
                    <a:lnR w="12700" cmpd="sng">
                      <a:noFill/>
                    </a:lnR>
                    <a:lnT w="12700" cap="flat" cmpd="sng" algn="ctr">
                      <a:solidFill>
                        <a:srgbClr val="E8E6D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857371"/>
                  </a:ext>
                </a:extLst>
              </a:tr>
            </a:tbl>
          </a:graphicData>
        </a:graphic>
      </p:graphicFrame>
      <p:sp>
        <p:nvSpPr>
          <p:cNvPr id="4" name="Rounded Rectangle 6">
            <a:extLst>
              <a:ext uri="{FF2B5EF4-FFF2-40B4-BE49-F238E27FC236}">
                <a16:creationId xmlns:a16="http://schemas.microsoft.com/office/drawing/2014/main" id="{928A40A2-8C09-63A1-22FF-C5489C4C1DC2}"/>
              </a:ext>
              <a:ext uri="{C183D7F6-B498-43B3-948B-1728B52AA6E4}">
                <adec:decorative xmlns:adec="http://schemas.microsoft.com/office/drawing/2017/decorative" val="1"/>
              </a:ext>
            </a:extLst>
          </p:cNvPr>
          <p:cNvSpPr/>
          <p:nvPr/>
        </p:nvSpPr>
        <p:spPr>
          <a:xfrm>
            <a:off x="6345013" y="1420068"/>
            <a:ext cx="4872941" cy="434363"/>
          </a:xfrm>
          <a:prstGeom prst="roundRect">
            <a:avLst>
              <a:gd name="adj" fmla="val 50000"/>
            </a:avLst>
          </a:prstGeom>
          <a:solidFill>
            <a:srgbClr val="C03BC4"/>
          </a:soli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rtl="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0" cap="none" spc="0" normalizeH="0" baseline="0" noProof="0">
                <a:ln>
                  <a:noFill/>
                </a:ln>
                <a:solidFill>
                  <a:prstClr val="white"/>
                </a:solidFill>
                <a:effectLst/>
                <a:uLnTx/>
                <a:uFillTx/>
                <a:latin typeface="Segoe Sans Text Semibold"/>
                <a:ea typeface="+mn-ea"/>
                <a:cs typeface="Segoe Sans Text" pitchFamily="2" charset="0"/>
              </a:rPr>
              <a:t>Provisioned</a:t>
            </a:r>
          </a:p>
        </p:txBody>
      </p:sp>
      <p:sp>
        <p:nvSpPr>
          <p:cNvPr id="5" name="Rounded Rectangle 6">
            <a:extLst>
              <a:ext uri="{FF2B5EF4-FFF2-40B4-BE49-F238E27FC236}">
                <a16:creationId xmlns:a16="http://schemas.microsoft.com/office/drawing/2014/main" id="{148B15E8-01C7-C9A9-DE9E-5BBA4348969E}"/>
              </a:ext>
              <a:ext uri="{C183D7F6-B498-43B3-948B-1728B52AA6E4}">
                <adec:decorative xmlns:adec="http://schemas.microsoft.com/office/drawing/2017/decorative" val="1"/>
              </a:ext>
            </a:extLst>
          </p:cNvPr>
          <p:cNvSpPr/>
          <p:nvPr/>
        </p:nvSpPr>
        <p:spPr>
          <a:xfrm>
            <a:off x="1089792" y="1420068"/>
            <a:ext cx="4872941" cy="434363"/>
          </a:xfrm>
          <a:prstGeom prst="roundRect">
            <a:avLst>
              <a:gd name="adj" fmla="val 50000"/>
            </a:avLst>
          </a:prstGeom>
          <a:solidFill>
            <a:srgbClr val="F4364F"/>
          </a:soli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rtl="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0" cap="none" spc="0" normalizeH="0" baseline="0" noProof="0">
                <a:ln>
                  <a:noFill/>
                </a:ln>
                <a:solidFill>
                  <a:prstClr val="white"/>
                </a:solidFill>
                <a:effectLst/>
                <a:uLnTx/>
                <a:uFillTx/>
                <a:latin typeface="Segoe Sans Text Semibold"/>
                <a:ea typeface="+mn-ea"/>
                <a:cs typeface="Segoe Sans Text" pitchFamily="2" charset="0"/>
              </a:rPr>
              <a:t>Standard</a:t>
            </a:r>
          </a:p>
        </p:txBody>
      </p:sp>
      <p:cxnSp>
        <p:nvCxnSpPr>
          <p:cNvPr id="6" name="Straight Connector 5">
            <a:extLst>
              <a:ext uri="{FF2B5EF4-FFF2-40B4-BE49-F238E27FC236}">
                <a16:creationId xmlns:a16="http://schemas.microsoft.com/office/drawing/2014/main" id="{60C03803-02A4-79B8-C18B-7C948A9E1EE9}"/>
              </a:ext>
              <a:ext uri="{C183D7F6-B498-43B3-948B-1728B52AA6E4}">
                <adec:decorative xmlns:adec="http://schemas.microsoft.com/office/drawing/2017/decorative" val="1"/>
              </a:ext>
            </a:extLst>
          </p:cNvPr>
          <p:cNvCxnSpPr>
            <a:cxnSpLocks/>
          </p:cNvCxnSpPr>
          <p:nvPr/>
        </p:nvCxnSpPr>
        <p:spPr>
          <a:xfrm>
            <a:off x="6163017" y="1643590"/>
            <a:ext cx="10010" cy="4375949"/>
          </a:xfrm>
          <a:prstGeom prst="line">
            <a:avLst/>
          </a:prstGeom>
          <a:noFill/>
          <a:ln w="12700" cap="flat" cmpd="sng" algn="ctr">
            <a:solidFill>
              <a:srgbClr val="E8E6DF"/>
            </a:solidFill>
            <a:prstDash val="solid"/>
            <a:headEnd type="none" w="lg" len="med"/>
            <a:tailEnd type="none" w="lg" len="med"/>
          </a:ln>
          <a:effectLst/>
        </p:spPr>
      </p:cxnSp>
      <p:sp>
        <p:nvSpPr>
          <p:cNvPr id="8" name="Title 4">
            <a:extLst>
              <a:ext uri="{FF2B5EF4-FFF2-40B4-BE49-F238E27FC236}">
                <a16:creationId xmlns:a16="http://schemas.microsoft.com/office/drawing/2014/main" id="{0BBC6A70-7393-B1C0-8166-F8CF8AF5ED85}"/>
              </a:ext>
            </a:extLst>
          </p:cNvPr>
          <p:cNvSpPr txBox="1">
            <a:spLocks/>
          </p:cNvSpPr>
          <p:nvPr/>
        </p:nvSpPr>
        <p:spPr>
          <a:xfrm>
            <a:off x="588963" y="457200"/>
            <a:ext cx="11017250"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HK" sz="3000" b="0" i="0" u="none" strike="noStrike" kern="1200" cap="none" spc="-50" normalizeH="0" baseline="0" noProof="0">
                <a:ln w="3175">
                  <a:noFill/>
                </a:ln>
                <a:gradFill flip="none" rotWithShape="1">
                  <a:gsLst>
                    <a:gs pos="0">
                      <a:srgbClr val="F4364F">
                        <a:lumMod val="75000"/>
                      </a:srgbClr>
                    </a:gs>
                    <a:gs pos="60000">
                      <a:srgbClr val="C03BC4">
                        <a:lumMod val="60000"/>
                        <a:lumOff val="40000"/>
                      </a:srgbClr>
                    </a:gs>
                  </a:gsLst>
                  <a:path path="circle">
                    <a:fillToRect t="100000" r="100000"/>
                  </a:path>
                  <a:tileRect l="-100000" b="-100000"/>
                </a:gradFill>
                <a:effectLst/>
                <a:uLnTx/>
                <a:uFillTx/>
                <a:latin typeface="Segoe Sans Text Semibold"/>
                <a:ea typeface="+mn-ea"/>
                <a:cs typeface="Segoe UI" pitchFamily="34" charset="0"/>
              </a:rPr>
              <a:t>Adopting PTU – Choosing the Best Offer</a:t>
            </a:r>
          </a:p>
        </p:txBody>
      </p:sp>
    </p:spTree>
    <p:extLst>
      <p:ext uri="{BB962C8B-B14F-4D97-AF65-F5344CB8AC3E}">
        <p14:creationId xmlns:p14="http://schemas.microsoft.com/office/powerpoint/2010/main" val="110489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DE6AAE36-D753-420C-FF41-3A043FB0C5FF}"/>
              </a:ext>
            </a:extLst>
          </p:cNvPr>
          <p:cNvSpPr txBox="1">
            <a:spLocks noGrp="1"/>
          </p:cNvSpPr>
          <p:nvPr>
            <p:ph type="title" idx="4294967295"/>
          </p:nvPr>
        </p:nvSpPr>
        <p:spPr>
          <a:xfrm>
            <a:off x="726666" y="457970"/>
            <a:ext cx="11017250" cy="461963"/>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lvl="0" algn="ctr"/>
            <a:r>
              <a:rPr lang="en-US" sz="3000" dirty="0">
                <a:gradFill flip="none" rotWithShape="1">
                  <a:gsLst>
                    <a:gs pos="0">
                      <a:srgbClr val="F4364F">
                        <a:lumMod val="75000"/>
                      </a:srgbClr>
                    </a:gs>
                    <a:gs pos="60000">
                      <a:srgbClr val="C03BC4">
                        <a:lumMod val="60000"/>
                        <a:lumOff val="40000"/>
                      </a:srgbClr>
                    </a:gs>
                  </a:gsLst>
                  <a:path path="circle">
                    <a:fillToRect t="100000" r="100000"/>
                  </a:path>
                  <a:tileRect l="-100000" b="-100000"/>
                </a:gradFill>
                <a:latin typeface="Segoe Sans Text Semibold"/>
              </a:rPr>
              <a:t>PTU – Provisioned Pricing</a:t>
            </a:r>
          </a:p>
        </p:txBody>
      </p:sp>
      <p:sp>
        <p:nvSpPr>
          <p:cNvPr id="16" name="Content Placeholder 2">
            <a:extLst>
              <a:ext uri="{FF2B5EF4-FFF2-40B4-BE49-F238E27FC236}">
                <a16:creationId xmlns:a16="http://schemas.microsoft.com/office/drawing/2014/main" id="{B3EC270E-2BC5-4367-EC77-2081DFC7C617}"/>
              </a:ext>
            </a:extLst>
          </p:cNvPr>
          <p:cNvSpPr txBox="1">
            <a:spLocks/>
          </p:cNvSpPr>
          <p:nvPr/>
        </p:nvSpPr>
        <p:spPr>
          <a:xfrm>
            <a:off x="1950720" y="1034032"/>
            <a:ext cx="8290560" cy="646331"/>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Offers you the benefit of flexible and scalable deployment with predictable costs and streamlined billing with significant discounts*</a:t>
            </a:r>
          </a:p>
        </p:txBody>
      </p:sp>
      <p:graphicFrame>
        <p:nvGraphicFramePr>
          <p:cNvPr id="6" name="Content Placeholder 3">
            <a:extLst>
              <a:ext uri="{FF2B5EF4-FFF2-40B4-BE49-F238E27FC236}">
                <a16:creationId xmlns:a16="http://schemas.microsoft.com/office/drawing/2014/main" id="{5E897A8F-172E-EA95-6040-CAD4C5E18229}"/>
              </a:ext>
            </a:extLst>
          </p:cNvPr>
          <p:cNvGraphicFramePr>
            <a:graphicFrameLocks/>
          </p:cNvGraphicFramePr>
          <p:nvPr>
            <p:extLst>
              <p:ext uri="{D42A27DB-BD31-4B8C-83A1-F6EECF244321}">
                <p14:modId xmlns:p14="http://schemas.microsoft.com/office/powerpoint/2010/main" val="583124521"/>
              </p:ext>
            </p:extLst>
          </p:nvPr>
        </p:nvGraphicFramePr>
        <p:xfrm>
          <a:off x="726666" y="1840317"/>
          <a:ext cx="3823061" cy="603677"/>
        </p:xfrm>
        <a:graphic>
          <a:graphicData uri="http://schemas.openxmlformats.org/drawingml/2006/table">
            <a:tbl>
              <a:tblPr firstRow="1" firstCol="1" bandRow="1"/>
              <a:tblGrid>
                <a:gridCol w="1806837">
                  <a:extLst>
                    <a:ext uri="{9D8B030D-6E8A-4147-A177-3AD203B41FA5}">
                      <a16:colId xmlns:a16="http://schemas.microsoft.com/office/drawing/2014/main" val="285456631"/>
                    </a:ext>
                  </a:extLst>
                </a:gridCol>
                <a:gridCol w="2016224">
                  <a:extLst>
                    <a:ext uri="{9D8B030D-6E8A-4147-A177-3AD203B41FA5}">
                      <a16:colId xmlns:a16="http://schemas.microsoft.com/office/drawing/2014/main" val="3427923276"/>
                    </a:ext>
                  </a:extLst>
                </a:gridCol>
              </a:tblGrid>
              <a:tr h="603677">
                <a:tc>
                  <a:txBody>
                    <a:bodyPr/>
                    <a:lstStyle>
                      <a:lvl1pPr marL="0" algn="l" defTabSz="932742" rtl="0" eaLnBrk="1" latinLnBrk="0" hangingPunct="1">
                        <a:defRPr sz="1800" b="1" kern="1200">
                          <a:solidFill>
                            <a:schemeClr val="lt1"/>
                          </a:solidFill>
                          <a:latin typeface="Aptos" panose="02110004020202020204"/>
                        </a:defRPr>
                      </a:lvl1pPr>
                      <a:lvl2pPr marL="466371" algn="l" defTabSz="932742" rtl="0" eaLnBrk="1" latinLnBrk="0" hangingPunct="1">
                        <a:defRPr sz="1800" b="1" kern="1200">
                          <a:solidFill>
                            <a:schemeClr val="lt1"/>
                          </a:solidFill>
                          <a:latin typeface="Aptos" panose="02110004020202020204"/>
                        </a:defRPr>
                      </a:lvl2pPr>
                      <a:lvl3pPr marL="932742" algn="l" defTabSz="932742" rtl="0" eaLnBrk="1" latinLnBrk="0" hangingPunct="1">
                        <a:defRPr sz="1800" b="1" kern="1200">
                          <a:solidFill>
                            <a:schemeClr val="lt1"/>
                          </a:solidFill>
                          <a:latin typeface="Aptos" panose="02110004020202020204"/>
                        </a:defRPr>
                      </a:lvl3pPr>
                      <a:lvl4pPr marL="1399113" algn="l" defTabSz="932742" rtl="0" eaLnBrk="1" latinLnBrk="0" hangingPunct="1">
                        <a:defRPr sz="1800" b="1" kern="1200">
                          <a:solidFill>
                            <a:schemeClr val="lt1"/>
                          </a:solidFill>
                          <a:latin typeface="Aptos" panose="02110004020202020204"/>
                        </a:defRPr>
                      </a:lvl4pPr>
                      <a:lvl5pPr marL="1865484" algn="l" defTabSz="932742" rtl="0" eaLnBrk="1" latinLnBrk="0" hangingPunct="1">
                        <a:defRPr sz="1800" b="1" kern="1200">
                          <a:solidFill>
                            <a:schemeClr val="lt1"/>
                          </a:solidFill>
                          <a:latin typeface="Aptos" panose="02110004020202020204"/>
                        </a:defRPr>
                      </a:lvl5pPr>
                      <a:lvl6pPr marL="2331856" algn="l" defTabSz="932742" rtl="0" eaLnBrk="1" latinLnBrk="0" hangingPunct="1">
                        <a:defRPr sz="1800" b="1" kern="1200">
                          <a:solidFill>
                            <a:schemeClr val="lt1"/>
                          </a:solidFill>
                          <a:latin typeface="Aptos" panose="02110004020202020204"/>
                        </a:defRPr>
                      </a:lvl6pPr>
                      <a:lvl7pPr marL="2798226" algn="l" defTabSz="932742" rtl="0" eaLnBrk="1" latinLnBrk="0" hangingPunct="1">
                        <a:defRPr sz="1800" b="1" kern="1200">
                          <a:solidFill>
                            <a:schemeClr val="lt1"/>
                          </a:solidFill>
                          <a:latin typeface="Aptos" panose="02110004020202020204"/>
                        </a:defRPr>
                      </a:lvl7pPr>
                      <a:lvl8pPr marL="3264597" algn="l" defTabSz="932742" rtl="0" eaLnBrk="1" latinLnBrk="0" hangingPunct="1">
                        <a:defRPr sz="1800" b="1" kern="1200">
                          <a:solidFill>
                            <a:schemeClr val="lt1"/>
                          </a:solidFill>
                          <a:latin typeface="Aptos" panose="02110004020202020204"/>
                        </a:defRPr>
                      </a:lvl8pPr>
                      <a:lvl9pPr marL="3730969" algn="l" defTabSz="932742" rtl="0" eaLnBrk="1" latinLnBrk="0" hangingPunct="1">
                        <a:defRPr sz="1800" b="1" kern="1200">
                          <a:solidFill>
                            <a:schemeClr val="lt1"/>
                          </a:solidFill>
                          <a:latin typeface="Aptos" panose="02110004020202020204"/>
                        </a:defRPr>
                      </a:lvl9pPr>
                    </a:lstStyle>
                    <a:p>
                      <a:pPr marL="0" marR="0" algn="l">
                        <a:lnSpc>
                          <a:spcPct val="107000"/>
                        </a:lnSpc>
                        <a:spcBef>
                          <a:spcPts val="0"/>
                        </a:spcBef>
                        <a:spcAft>
                          <a:spcPts val="0"/>
                        </a:spcAft>
                      </a:pPr>
                      <a:r>
                        <a:rPr lang="en-US" sz="1400" b="1" i="0" kern="100">
                          <a:solidFill>
                            <a:srgbClr val="FFFFFF"/>
                          </a:solidFill>
                          <a:effectLst/>
                          <a:latin typeface="Segoe Sans Text"/>
                        </a:rPr>
                        <a:t>Provisioned </a:t>
                      </a:r>
                    </a:p>
                  </a:txBody>
                  <a:tcPr marL="182880" marR="45720" anchor="ctr">
                    <a:lnL w="12700" cmpd="sng">
                      <a:solidFill>
                        <a:srgbClr val="A02B93"/>
                      </a:solidFill>
                    </a:lnL>
                    <a:lnR>
                      <a:no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solidFill>
                  </a:tcPr>
                </a:tc>
                <a:tc>
                  <a:txBody>
                    <a:bodyPr/>
                    <a:lstStyle>
                      <a:lvl1pPr marL="0" algn="l" defTabSz="932742" rtl="0" eaLnBrk="1" latinLnBrk="0" hangingPunct="1">
                        <a:defRPr sz="1800" b="1" kern="1200">
                          <a:solidFill>
                            <a:schemeClr val="lt1"/>
                          </a:solidFill>
                          <a:latin typeface="Aptos" panose="02110004020202020204"/>
                        </a:defRPr>
                      </a:lvl1pPr>
                      <a:lvl2pPr marL="466371" algn="l" defTabSz="932742" rtl="0" eaLnBrk="1" latinLnBrk="0" hangingPunct="1">
                        <a:defRPr sz="1800" b="1" kern="1200">
                          <a:solidFill>
                            <a:schemeClr val="lt1"/>
                          </a:solidFill>
                          <a:latin typeface="Aptos" panose="02110004020202020204"/>
                        </a:defRPr>
                      </a:lvl2pPr>
                      <a:lvl3pPr marL="932742" algn="l" defTabSz="932742" rtl="0" eaLnBrk="1" latinLnBrk="0" hangingPunct="1">
                        <a:defRPr sz="1800" b="1" kern="1200">
                          <a:solidFill>
                            <a:schemeClr val="lt1"/>
                          </a:solidFill>
                          <a:latin typeface="Aptos" panose="02110004020202020204"/>
                        </a:defRPr>
                      </a:lvl3pPr>
                      <a:lvl4pPr marL="1399113" algn="l" defTabSz="932742" rtl="0" eaLnBrk="1" latinLnBrk="0" hangingPunct="1">
                        <a:defRPr sz="1800" b="1" kern="1200">
                          <a:solidFill>
                            <a:schemeClr val="lt1"/>
                          </a:solidFill>
                          <a:latin typeface="Aptos" panose="02110004020202020204"/>
                        </a:defRPr>
                      </a:lvl4pPr>
                      <a:lvl5pPr marL="1865484" algn="l" defTabSz="932742" rtl="0" eaLnBrk="1" latinLnBrk="0" hangingPunct="1">
                        <a:defRPr sz="1800" b="1" kern="1200">
                          <a:solidFill>
                            <a:schemeClr val="lt1"/>
                          </a:solidFill>
                          <a:latin typeface="Aptos" panose="02110004020202020204"/>
                        </a:defRPr>
                      </a:lvl5pPr>
                      <a:lvl6pPr marL="2331856" algn="l" defTabSz="932742" rtl="0" eaLnBrk="1" latinLnBrk="0" hangingPunct="1">
                        <a:defRPr sz="1800" b="1" kern="1200">
                          <a:solidFill>
                            <a:schemeClr val="lt1"/>
                          </a:solidFill>
                          <a:latin typeface="Aptos" panose="02110004020202020204"/>
                        </a:defRPr>
                      </a:lvl6pPr>
                      <a:lvl7pPr marL="2798226" algn="l" defTabSz="932742" rtl="0" eaLnBrk="1" latinLnBrk="0" hangingPunct="1">
                        <a:defRPr sz="1800" b="1" kern="1200">
                          <a:solidFill>
                            <a:schemeClr val="lt1"/>
                          </a:solidFill>
                          <a:latin typeface="Aptos" panose="02110004020202020204"/>
                        </a:defRPr>
                      </a:lvl7pPr>
                      <a:lvl8pPr marL="3264597" algn="l" defTabSz="932742" rtl="0" eaLnBrk="1" latinLnBrk="0" hangingPunct="1">
                        <a:defRPr sz="1800" b="1" kern="1200">
                          <a:solidFill>
                            <a:schemeClr val="lt1"/>
                          </a:solidFill>
                          <a:latin typeface="Aptos" panose="02110004020202020204"/>
                        </a:defRPr>
                      </a:lvl8pPr>
                      <a:lvl9pPr marL="3730969" algn="l" defTabSz="932742" rtl="0" eaLnBrk="1" latinLnBrk="0" hangingPunct="1">
                        <a:defRPr sz="1800" b="1" kern="1200">
                          <a:solidFill>
                            <a:schemeClr val="lt1"/>
                          </a:solidFill>
                          <a:latin typeface="Aptos" panose="02110004020202020204"/>
                        </a:defRPr>
                      </a:lvl9pPr>
                    </a:lstStyle>
                    <a:p>
                      <a:pPr marL="0" marR="0" algn="r">
                        <a:lnSpc>
                          <a:spcPct val="107000"/>
                        </a:lnSpc>
                        <a:spcBef>
                          <a:spcPts val="0"/>
                        </a:spcBef>
                        <a:spcAft>
                          <a:spcPts val="0"/>
                        </a:spcAft>
                      </a:pPr>
                      <a:r>
                        <a:rPr lang="en-US" sz="1400" b="1" i="0" kern="100" dirty="0">
                          <a:solidFill>
                            <a:srgbClr val="FFFFFF"/>
                          </a:solidFill>
                          <a:effectLst/>
                          <a:latin typeface="Segoe Sans Text"/>
                        </a:rPr>
                        <a:t>Price</a:t>
                      </a:r>
                    </a:p>
                  </a:txBody>
                  <a:tcPr marL="45720" marR="182880" anchor="ctr">
                    <a:lnL>
                      <a:noFill/>
                    </a:lnL>
                    <a:lnR w="12700" cmpd="sng">
                      <a:solidFill>
                        <a:srgbClr val="A02B93"/>
                      </a:solid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solidFill>
                  </a:tcPr>
                </a:tc>
                <a:extLst>
                  <a:ext uri="{0D108BD9-81ED-4DB2-BD59-A6C34878D82A}">
                    <a16:rowId xmlns:a16="http://schemas.microsoft.com/office/drawing/2014/main" val="22822189"/>
                  </a:ext>
                </a:extLst>
              </a:tr>
            </a:tbl>
          </a:graphicData>
        </a:graphic>
      </p:graphicFrame>
      <p:graphicFrame>
        <p:nvGraphicFramePr>
          <p:cNvPr id="7" name="Table 6">
            <a:extLst>
              <a:ext uri="{FF2B5EF4-FFF2-40B4-BE49-F238E27FC236}">
                <a16:creationId xmlns:a16="http://schemas.microsoft.com/office/drawing/2014/main" id="{ED4FBCFD-8F22-CD28-D85D-7AC6E0CB8387}"/>
              </a:ext>
            </a:extLst>
          </p:cNvPr>
          <p:cNvGraphicFramePr>
            <a:graphicFrameLocks noGrp="1"/>
          </p:cNvGraphicFramePr>
          <p:nvPr>
            <p:extLst>
              <p:ext uri="{D42A27DB-BD31-4B8C-83A1-F6EECF244321}">
                <p14:modId xmlns:p14="http://schemas.microsoft.com/office/powerpoint/2010/main" val="505123419"/>
              </p:ext>
            </p:extLst>
          </p:nvPr>
        </p:nvGraphicFramePr>
        <p:xfrm>
          <a:off x="4638816" y="1840317"/>
          <a:ext cx="6967396" cy="4276418"/>
        </p:xfrm>
        <a:graphic>
          <a:graphicData uri="http://schemas.openxmlformats.org/drawingml/2006/table">
            <a:tbl>
              <a:tblPr firstRow="1" firstCol="1" bandRow="1"/>
              <a:tblGrid>
                <a:gridCol w="1511522">
                  <a:extLst>
                    <a:ext uri="{9D8B030D-6E8A-4147-A177-3AD203B41FA5}">
                      <a16:colId xmlns:a16="http://schemas.microsoft.com/office/drawing/2014/main" val="2120396995"/>
                    </a:ext>
                  </a:extLst>
                </a:gridCol>
                <a:gridCol w="1311914">
                  <a:extLst>
                    <a:ext uri="{9D8B030D-6E8A-4147-A177-3AD203B41FA5}">
                      <a16:colId xmlns:a16="http://schemas.microsoft.com/office/drawing/2014/main" val="3457856721"/>
                    </a:ext>
                  </a:extLst>
                </a:gridCol>
                <a:gridCol w="1927933">
                  <a:extLst>
                    <a:ext uri="{9D8B030D-6E8A-4147-A177-3AD203B41FA5}">
                      <a16:colId xmlns:a16="http://schemas.microsoft.com/office/drawing/2014/main" val="851763827"/>
                    </a:ext>
                  </a:extLst>
                </a:gridCol>
                <a:gridCol w="2216027">
                  <a:extLst>
                    <a:ext uri="{9D8B030D-6E8A-4147-A177-3AD203B41FA5}">
                      <a16:colId xmlns:a16="http://schemas.microsoft.com/office/drawing/2014/main" val="29794040"/>
                    </a:ext>
                  </a:extLst>
                </a:gridCol>
              </a:tblGrid>
              <a:tr h="500248">
                <a:tc gridSpan="2">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gn="ctr">
                        <a:lnSpc>
                          <a:spcPct val="107000"/>
                        </a:lnSpc>
                        <a:spcBef>
                          <a:spcPts val="0"/>
                        </a:spcBef>
                        <a:spcAft>
                          <a:spcPts val="0"/>
                        </a:spcAft>
                      </a:pPr>
                      <a:r>
                        <a:rPr lang="en-US" sz="1100" b="1" i="0" kern="100">
                          <a:solidFill>
                            <a:schemeClr val="bg1"/>
                          </a:solidFill>
                          <a:effectLst/>
                          <a:latin typeface="Segoe Sans Text"/>
                        </a:rPr>
                        <a:t>Model and minimum scaling increment</a:t>
                      </a:r>
                    </a:p>
                  </a:txBody>
                  <a:tcPr anchor="ctr">
                    <a:lnL w="12700" cmpd="sng">
                      <a:solidFill>
                        <a:srgbClr val="A02B93"/>
                      </a:solidFill>
                    </a:lnL>
                    <a:lnR w="12700" cap="flat" cmpd="sng" algn="ctr">
                      <a:solidFill>
                        <a:sysClr val="window" lastClr="FFFFFF"/>
                      </a:solidFill>
                      <a:prstDash val="solid"/>
                      <a:round/>
                      <a:headEnd type="none" w="med" len="med"/>
                      <a:tailEnd type="none" w="med" len="med"/>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solidFill>
                  </a:tcPr>
                </a:tc>
                <a:tc hMerge="1">
                  <a:txBody>
                    <a:bodyPr/>
                    <a:lstStyle/>
                    <a:p>
                      <a:endParaRPr lang="en-US"/>
                    </a:p>
                  </a:txBody>
                  <a:tcPr/>
                </a:tc>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gn="ctr">
                        <a:lnSpc>
                          <a:spcPct val="107000"/>
                        </a:lnSpc>
                        <a:spcBef>
                          <a:spcPts val="0"/>
                        </a:spcBef>
                        <a:spcAft>
                          <a:spcPts val="0"/>
                        </a:spcAft>
                      </a:pPr>
                      <a:r>
                        <a:rPr lang="en-US" sz="1100" b="1" i="0" u="none" strike="noStrike" kern="100" noProof="0">
                          <a:solidFill>
                            <a:schemeClr val="bg1"/>
                          </a:solidFill>
                          <a:effectLst/>
                          <a:latin typeface="Segoe Sans Text"/>
                        </a:rPr>
                        <a:t>Monthly cost per model increment</a:t>
                      </a:r>
                      <a:endParaRPr lang="en-US" sz="1100" b="1" i="0" kern="100">
                        <a:solidFill>
                          <a:schemeClr val="bg1"/>
                        </a:solidFill>
                        <a:effectLst/>
                        <a:latin typeface="Segoe Sans Text"/>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solidFill>
                  </a:tcPr>
                </a:tc>
                <a:tc>
                  <a:txBody>
                    <a:bodyPr/>
                    <a:lstStyle/>
                    <a:p>
                      <a:pPr marL="0" marR="0" algn="ctr">
                        <a:lnSpc>
                          <a:spcPct val="107000"/>
                        </a:lnSpc>
                        <a:spcBef>
                          <a:spcPts val="0"/>
                        </a:spcBef>
                        <a:spcAft>
                          <a:spcPts val="0"/>
                        </a:spcAft>
                      </a:pPr>
                      <a:r>
                        <a:rPr lang="en-US" sz="1100" b="1" i="0" kern="100">
                          <a:solidFill>
                            <a:schemeClr val="bg1"/>
                          </a:solidFill>
                          <a:effectLst/>
                          <a:latin typeface="+mn-lt"/>
                        </a:rPr>
                        <a:t>1-Year RI Effective Monthly Cost per Model Increment</a:t>
                      </a:r>
                    </a:p>
                    <a:p>
                      <a:pPr marL="0" marR="0" algn="ctr">
                        <a:lnSpc>
                          <a:spcPct val="107000"/>
                        </a:lnSpc>
                        <a:spcBef>
                          <a:spcPts val="0"/>
                        </a:spcBef>
                        <a:spcAft>
                          <a:spcPts val="0"/>
                        </a:spcAft>
                      </a:pPr>
                      <a:endParaRPr lang="en-US" sz="1100" b="1" i="0" kern="100">
                        <a:solidFill>
                          <a:schemeClr val="bg1"/>
                        </a:solidFill>
                        <a:effectLst/>
                        <a:latin typeface="Segoe Sans Text"/>
                      </a:endParaRPr>
                    </a:p>
                  </a:txBody>
                  <a:tcPr anchor="ctr">
                    <a:lnL w="12700" cap="flat" cmpd="sng" algn="ctr">
                      <a:solidFill>
                        <a:sysClr val="window" lastClr="FFFFFF"/>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solidFill>
                  </a:tcPr>
                </a:tc>
                <a:extLst>
                  <a:ext uri="{0D108BD9-81ED-4DB2-BD59-A6C34878D82A}">
                    <a16:rowId xmlns:a16="http://schemas.microsoft.com/office/drawing/2014/main" val="3765676874"/>
                  </a:ext>
                </a:extLst>
              </a:tr>
              <a:tr h="370306">
                <a:tc gridSpan="3">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gn="ctr">
                        <a:lnSpc>
                          <a:spcPct val="107000"/>
                        </a:lnSpc>
                        <a:spcBef>
                          <a:spcPts val="0"/>
                        </a:spcBef>
                        <a:spcAft>
                          <a:spcPts val="0"/>
                        </a:spcAft>
                      </a:pPr>
                      <a:r>
                        <a:rPr lang="en-US" sz="1100" b="1" i="0" kern="100">
                          <a:effectLst/>
                          <a:latin typeface="Segoe Sans Text Semibold"/>
                        </a:rPr>
                        <a:t>Current GA models </a:t>
                      </a:r>
                    </a:p>
                  </a:txBody>
                  <a:tcPr anchor="ctr">
                    <a:lnL w="12700" cmpd="sng">
                      <a:solidFill>
                        <a:srgbClr val="A02B93"/>
                      </a:solidFill>
                    </a:lnL>
                    <a:lnR w="12700" cap="flat" cmpd="sng" algn="ctr">
                      <a:solidFill>
                        <a:srgbClr val="A02B93"/>
                      </a:solidFill>
                      <a:prstDash val="solid"/>
                      <a:round/>
                      <a:headEnd type="none" w="med" len="med"/>
                      <a:tailEnd type="none" w="med" len="med"/>
                    </a:lnR>
                    <a:lnT w="12700" cmpd="sng">
                      <a:solidFill>
                        <a:srgbClr val="A02B93"/>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tc hMerge="1">
                  <a:txBody>
                    <a:bodyPr/>
                    <a:lstStyle/>
                    <a:p>
                      <a:endParaRPr lang="en-US"/>
                    </a:p>
                  </a:txBody>
                  <a:tcPr/>
                </a:tc>
                <a:tc hMerge="1">
                  <a:txBody>
                    <a:bodyPr/>
                    <a:lstStyle/>
                    <a:p>
                      <a:endParaRPr lang="en-US"/>
                    </a:p>
                  </a:txBody>
                  <a:tcPr>
                    <a:lnL w="12700" cap="flat" cmpd="sng" algn="ctr">
                      <a:solidFill>
                        <a:srgbClr val="A02B93"/>
                      </a:solidFill>
                      <a:prstDash val="solid"/>
                      <a:round/>
                      <a:headEnd type="none" w="med" len="med"/>
                      <a:tailEnd type="none" w="med" len="med"/>
                    </a:lnL>
                    <a:lnT w="12700" cap="flat" cmpd="sng" algn="ctr">
                      <a:solidFill>
                        <a:srgbClr val="A02B93"/>
                      </a:solidFill>
                      <a:prstDash val="solid"/>
                      <a:round/>
                      <a:headEnd type="none" w="med" len="med"/>
                      <a:tailEnd type="none" w="med" len="med"/>
                    </a:lnT>
                  </a:tcPr>
                </a:tc>
                <a:tc>
                  <a:txBody>
                    <a:bodyPr/>
                    <a:lstStyle/>
                    <a:p>
                      <a:pPr marL="0" marR="0" algn="ctr">
                        <a:lnSpc>
                          <a:spcPct val="107000"/>
                        </a:lnSpc>
                        <a:spcBef>
                          <a:spcPts val="0"/>
                        </a:spcBef>
                        <a:spcAft>
                          <a:spcPts val="0"/>
                        </a:spcAft>
                      </a:pPr>
                      <a:endParaRPr lang="en-US" sz="1100" b="1" i="0" kern="100">
                        <a:effectLst/>
                        <a:latin typeface="Segoe Sans Text Semibold"/>
                      </a:endParaRP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extLst>
                  <a:ext uri="{0D108BD9-81ED-4DB2-BD59-A6C34878D82A}">
                    <a16:rowId xmlns:a16="http://schemas.microsoft.com/office/drawing/2014/main" val="2573045524"/>
                  </a:ext>
                </a:extLst>
              </a:tr>
              <a:tr h="357080">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GPT-4o: 2024-08-06</a:t>
                      </a:r>
                    </a:p>
                  </a:txBody>
                  <a:tcPr anchor="ctr">
                    <a:lnL w="12700">
                      <a:solidFill>
                        <a:srgbClr val="A02B93"/>
                      </a:solidFill>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a:lnSpc>
                          <a:spcPct val="107000"/>
                        </a:lnSpc>
                        <a:spcBef>
                          <a:spcPts val="0"/>
                        </a:spcBef>
                        <a:spcAft>
                          <a:spcPts val="0"/>
                        </a:spcAft>
                      </a:pPr>
                      <a:r>
                        <a:rPr lang="en-US" sz="1100" kern="100">
                          <a:effectLst/>
                          <a:latin typeface="Segoe Sans Text"/>
                        </a:rPr>
                        <a:t>50 units</a:t>
                      </a:r>
                      <a:endParaRPr lang="en-US" sz="1100" b="1" i="0" kern="100">
                        <a:effectLst/>
                        <a:latin typeface="Segoe Sans Text"/>
                      </a:endParaRP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a:solidFill>
                        <a:sysClr val="windowText" lastClr="000000"/>
                      </a:solidFill>
                    </a:lnT>
                    <a:lnB w="12700" cap="flat" cmpd="sng" algn="ctr">
                      <a:solidFill>
                        <a:sysClr val="windowText" lastClr="000000"/>
                      </a:solidFill>
                      <a:prstDash val="solid"/>
                      <a:round/>
                      <a:headEnd type="none" w="med" len="med"/>
                      <a:tailEnd type="none" w="med" len="med"/>
                    </a:lnB>
                    <a:lnTlToBr w="0">
                      <a:noFill/>
                    </a:lnTlToBr>
                    <a:lnBlToTr w="0">
                      <a:noFill/>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$13,000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$11,050</a:t>
                      </a:r>
                    </a:p>
                  </a:txBody>
                  <a:tcPr anchor="ctr">
                    <a:lnL w="12700" cap="flat" cmpd="sng" algn="ctr">
                      <a:solidFill>
                        <a:srgbClr val="A02B93"/>
                      </a:solidFill>
                      <a:prstDash val="solid"/>
                      <a:round/>
                      <a:headEnd type="none" w="med" len="med"/>
                      <a:tailEnd type="none" w="med" len="med"/>
                    </a:lnL>
                    <a:lnR w="12700">
                      <a:solidFill>
                        <a:srgbClr val="A02B93"/>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solidFill>
                      <a:srgbClr val="A02B93">
                        <a:tint val="20000"/>
                      </a:srgbClr>
                    </a:solidFill>
                  </a:tcPr>
                </a:tc>
                <a:extLst>
                  <a:ext uri="{0D108BD9-81ED-4DB2-BD59-A6C34878D82A}">
                    <a16:rowId xmlns:a16="http://schemas.microsoft.com/office/drawing/2014/main" val="3055159867"/>
                  </a:ext>
                </a:extLst>
              </a:tr>
              <a:tr h="357080">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GPT-4o mini: 2024-07-18</a:t>
                      </a:r>
                    </a:p>
                  </a:txBody>
                  <a:tcPr anchor="ctr">
                    <a:lnL w="12700">
                      <a:solidFill>
                        <a:srgbClr val="A02B93"/>
                      </a:solidFill>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rgbClr val="A02B93"/>
                      </a:solidFill>
                    </a:lnB>
                    <a:lnTlToBr w="0">
                      <a:noFill/>
                    </a:lnTlToBr>
                    <a:lnBlToTr w="0">
                      <a:noFill/>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a:lnSpc>
                          <a:spcPct val="107000"/>
                        </a:lnSpc>
                        <a:spcBef>
                          <a:spcPts val="0"/>
                        </a:spcBef>
                        <a:spcAft>
                          <a:spcPts val="0"/>
                        </a:spcAft>
                      </a:pPr>
                      <a:r>
                        <a:rPr lang="en-US" sz="1100" kern="100">
                          <a:effectLst/>
                          <a:latin typeface="Segoe Sans Text"/>
                        </a:rPr>
                        <a:t>25 units</a:t>
                      </a:r>
                      <a:endParaRPr lang="en-US" sz="1100" b="1" i="0" kern="100">
                        <a:effectLst/>
                        <a:latin typeface="Segoe Sans Text"/>
                      </a:endParaRP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rgbClr val="A02B93"/>
                      </a:solidFill>
                    </a:lnB>
                    <a:lnTlToBr w="0">
                      <a:noFill/>
                    </a:lnTlToBr>
                    <a:lnBlToTr w="0">
                      <a:noFill/>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$6,500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0">
                      <a:noFill/>
                    </a:lnTlToBr>
                    <a:lnBlToTr w="0">
                      <a:noFill/>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$5,525</a:t>
                      </a:r>
                    </a:p>
                  </a:txBody>
                  <a:tcPr anchor="ctr">
                    <a:lnL w="12700" cap="flat" cmpd="sng" algn="ctr">
                      <a:solidFill>
                        <a:srgbClr val="A02B93"/>
                      </a:solidFill>
                      <a:prstDash val="solid"/>
                      <a:round/>
                      <a:headEnd type="none" w="med" len="med"/>
                      <a:tailEnd type="none" w="med" len="med"/>
                    </a:lnL>
                    <a:lnR w="12700">
                      <a:solidFill>
                        <a:srgbClr val="A02B93"/>
                      </a:solidFill>
                    </a:lnR>
                    <a:lnT w="12700" cap="flat" cmpd="sng" algn="ctr">
                      <a:solidFill>
                        <a:sysClr val="windowText" lastClr="000000"/>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0">
                      <a:noFill/>
                    </a:lnTlToBr>
                    <a:lnBlToTr w="0">
                      <a:noFill/>
                    </a:lnBlToTr>
                    <a:solidFill>
                      <a:srgbClr val="A02B93">
                        <a:tint val="20000"/>
                      </a:srgbClr>
                    </a:solidFill>
                  </a:tcPr>
                </a:tc>
                <a:extLst>
                  <a:ext uri="{0D108BD9-81ED-4DB2-BD59-A6C34878D82A}">
                    <a16:rowId xmlns:a16="http://schemas.microsoft.com/office/drawing/2014/main" val="2747950890"/>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GPT-4o: 2024-05-13</a:t>
                      </a: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a:lnSpc>
                          <a:spcPct val="107000"/>
                        </a:lnSpc>
                        <a:spcBef>
                          <a:spcPts val="0"/>
                        </a:spcBef>
                        <a:spcAft>
                          <a:spcPts val="0"/>
                        </a:spcAft>
                      </a:pPr>
                      <a:r>
                        <a:rPr lang="en-US" sz="1100" kern="100">
                          <a:effectLst/>
                          <a:latin typeface="Segoe Sans Text"/>
                        </a:rPr>
                        <a:t>50 units</a:t>
                      </a:r>
                      <a:endParaRPr lang="en-US" sz="1100" b="1" i="0" kern="100">
                        <a:effectLst/>
                        <a:latin typeface="Segoe Sans Text"/>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$13,000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$11,050</a:t>
                      </a:r>
                    </a:p>
                  </a:txBody>
                  <a:tcPr anchor="ctr">
                    <a:lnL w="12700" cap="flat" cmpd="sng" algn="ctr">
                      <a:solidFill>
                        <a:srgbClr val="A02B93"/>
                      </a:solidFill>
                      <a:prstDash val="solid"/>
                      <a:round/>
                      <a:headEnd type="none" w="med" len="med"/>
                      <a:tailEnd type="none" w="med" len="med"/>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3007352986"/>
                  </a:ext>
                </a:extLst>
              </a:tr>
              <a:tr h="357081">
                <a:tc gridSpan="3">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gn="ctr">
                        <a:lnSpc>
                          <a:spcPct val="107000"/>
                        </a:lnSpc>
                        <a:spcBef>
                          <a:spcPts val="0"/>
                        </a:spcBef>
                        <a:spcAft>
                          <a:spcPts val="0"/>
                        </a:spcAft>
                      </a:pPr>
                      <a:r>
                        <a:rPr lang="en-US" sz="1100" b="1" i="0" kern="100">
                          <a:effectLst/>
                          <a:latin typeface="Segoe Sans Text Semibold"/>
                        </a:rPr>
                        <a:t>Legacy models**</a:t>
                      </a:r>
                    </a:p>
                  </a:txBody>
                  <a:tcPr anchor="ctr">
                    <a:lnL w="12700" cmpd="sng">
                      <a:solidFill>
                        <a:srgbClr val="A02B93"/>
                      </a:solid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hMerge="1">
                  <a:txBody>
                    <a:bodyPr/>
                    <a:lstStyle/>
                    <a:p>
                      <a:endParaRPr lang="en-US"/>
                    </a:p>
                  </a:txBody>
                  <a:tcPr/>
                </a:tc>
                <a:tc hMerge="1">
                  <a:txBody>
                    <a:bodyPr/>
                    <a:lstStyle/>
                    <a:p>
                      <a:endParaRPr lang="en-US"/>
                    </a:p>
                  </a:txBody>
                  <a:tcPr>
                    <a:lnL w="12700" cap="flat" cmpd="sng" algn="ctr">
                      <a:solidFill>
                        <a:srgbClr val="A02B93"/>
                      </a:solidFill>
                      <a:prstDash val="solid"/>
                      <a:round/>
                      <a:headEnd type="none" w="med" len="med"/>
                      <a:tailEnd type="none" w="med" len="med"/>
                    </a:lnL>
                    <a:lnT w="12700" cap="flat" cmpd="sng" algn="ctr">
                      <a:solidFill>
                        <a:srgbClr val="A02B93"/>
                      </a:solidFill>
                      <a:prstDash val="solid"/>
                      <a:round/>
                      <a:headEnd type="none" w="med" len="med"/>
                      <a:tailEnd type="none" w="med" len="med"/>
                    </a:lnT>
                  </a:tcPr>
                </a:tc>
                <a:tc>
                  <a:txBody>
                    <a:bodyPr/>
                    <a:lstStyle/>
                    <a:p>
                      <a:pPr marL="0" marR="0" algn="ctr">
                        <a:lnSpc>
                          <a:spcPct val="107000"/>
                        </a:lnSpc>
                        <a:spcBef>
                          <a:spcPts val="0"/>
                        </a:spcBef>
                        <a:spcAft>
                          <a:spcPts val="0"/>
                        </a:spcAft>
                      </a:pPr>
                      <a:endParaRPr lang="en-US" sz="1100" b="1" i="0" kern="100">
                        <a:effectLst/>
                        <a:latin typeface="Segoe Sans Text Semibold"/>
                      </a:endParaRPr>
                    </a:p>
                  </a:txBody>
                  <a:tcPr anchor="ctr">
                    <a:lnL w="12700" cap="flat" cmpd="sng" algn="ctr">
                      <a:solidFill>
                        <a:srgbClr val="A02B93"/>
                      </a:solidFill>
                      <a:prstDash val="solid"/>
                      <a:round/>
                      <a:headEnd type="none" w="med" len="med"/>
                      <a:tailEnd type="none" w="med" len="med"/>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2785481187"/>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lvl="0">
                        <a:lnSpc>
                          <a:spcPct val="107000"/>
                        </a:lnSpc>
                        <a:spcBef>
                          <a:spcPts val="0"/>
                        </a:spcBef>
                        <a:spcAft>
                          <a:spcPts val="0"/>
                        </a:spcAft>
                        <a:buNone/>
                      </a:pPr>
                      <a:r>
                        <a:rPr lang="en-US" sz="1100" b="1" i="0" kern="100">
                          <a:solidFill>
                            <a:schemeClr val="dk1"/>
                          </a:solidFill>
                          <a:effectLst/>
                          <a:latin typeface="Segoe Sans Text Semibold"/>
                          <a:ea typeface="+mn-ea"/>
                          <a:cs typeface="+mn-cs"/>
                        </a:rPr>
                        <a:t>GPT-4-Turbo: 0409</a:t>
                      </a:r>
                      <a:endParaRPr lang="en-US" sz="1100" b="1" i="0" kern="100">
                        <a:solidFill>
                          <a:schemeClr val="dk1"/>
                        </a:solidFill>
                        <a:effectLst/>
                        <a:latin typeface="Segoe Sans Text Semibold" pitchFamily="2" charset="0"/>
                        <a:ea typeface="+mn-ea"/>
                        <a:cs typeface="+mn-cs"/>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a:lnSpc>
                          <a:spcPct val="107000"/>
                        </a:lnSpc>
                        <a:spcBef>
                          <a:spcPts val="0"/>
                        </a:spcBef>
                        <a:spcAft>
                          <a:spcPts val="0"/>
                        </a:spcAft>
                        <a:buNone/>
                      </a:pPr>
                      <a:r>
                        <a:rPr lang="en-US" sz="1100" kern="100">
                          <a:effectLst/>
                          <a:latin typeface="Segoe Sans Text"/>
                        </a:rPr>
                        <a:t>100 units</a:t>
                      </a:r>
                      <a:endParaRPr lang="en-US" sz="1100" b="1" i="0" kern="100">
                        <a:solidFill>
                          <a:schemeClr val="dk1"/>
                        </a:solidFill>
                        <a:effectLst/>
                        <a:latin typeface="Segoe Sans Text"/>
                        <a:ea typeface="+mn-ea"/>
                        <a:cs typeface="+mn-cs"/>
                      </a:endParaRP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tc>
                  <a:txBody>
                    <a:bodyPr/>
                    <a:lstStyle/>
                    <a:p>
                      <a:pPr marL="0" lvl="0" algn="ctr">
                        <a:lnSpc>
                          <a:spcPct val="107000"/>
                        </a:lnSpc>
                        <a:spcBef>
                          <a:spcPts val="0"/>
                        </a:spcBef>
                        <a:spcAft>
                          <a:spcPts val="0"/>
                        </a:spcAft>
                        <a:buNone/>
                      </a:pPr>
                      <a:r>
                        <a:rPr lang="en-US" sz="1100">
                          <a:latin typeface="Segoe Sans Text" pitchFamily="2" charset="0"/>
                          <a:cs typeface="Segoe Sans Text" pitchFamily="2" charset="0"/>
                        </a:rPr>
                        <a:t>$26,000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tc>
                  <a:txBody>
                    <a:bodyPr/>
                    <a:lstStyle/>
                    <a:p>
                      <a:pPr marL="0" lvl="0" algn="ctr">
                        <a:lnSpc>
                          <a:spcPct val="107000"/>
                        </a:lnSpc>
                        <a:spcBef>
                          <a:spcPts val="0"/>
                        </a:spcBef>
                        <a:spcAft>
                          <a:spcPts val="0"/>
                        </a:spcAft>
                        <a:buNone/>
                      </a:pPr>
                      <a:r>
                        <a:rPr lang="en-US" sz="1100">
                          <a:latin typeface="Segoe Sans Text" pitchFamily="2" charset="0"/>
                          <a:cs typeface="Segoe Sans Text" pitchFamily="2" charset="0"/>
                        </a:rPr>
                        <a:t>$22,100</a:t>
                      </a:r>
                    </a:p>
                  </a:txBody>
                  <a:tcPr anchor="ctr">
                    <a:lnL w="12700" cap="flat" cmpd="sng" algn="ctr">
                      <a:solidFill>
                        <a:srgbClr val="A02B93"/>
                      </a:solidFill>
                      <a:prstDash val="solid"/>
                      <a:round/>
                      <a:headEnd type="none" w="med" len="med"/>
                      <a:tailEnd type="none" w="med" len="med"/>
                    </a:lnL>
                    <a:lnR w="12700" cmpd="sng">
                      <a:solidFill>
                        <a:srgbClr val="A02B93"/>
                      </a:solidFill>
                    </a:lnR>
                    <a:lnT w="12700" cap="flat" cmpd="sng" algn="ctr">
                      <a:solidFill>
                        <a:sysClr val="windowText" lastClr="000000"/>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extLst>
                  <a:ext uri="{0D108BD9-81ED-4DB2-BD59-A6C34878D82A}">
                    <a16:rowId xmlns:a16="http://schemas.microsoft.com/office/drawing/2014/main" val="2357342400"/>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 0613 (32K)</a:t>
                      </a:r>
                    </a:p>
                  </a:txBody>
                  <a:tcPr anchor="ctr">
                    <a:lnL w="12700" cmpd="sng">
                      <a:solidFill>
                        <a:srgbClr val="A02B93"/>
                      </a:solid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r>
                        <a:rPr lang="en-US" sz="1100" kern="100">
                          <a:effectLst/>
                          <a:latin typeface="Segoe Sans Text"/>
                        </a:rPr>
                        <a:t>200 unit</a:t>
                      </a:r>
                      <a:endParaRPr lang="en-US" sz="1100">
                        <a:latin typeface="Segoe Sans Text"/>
                      </a:endParaRP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algn="ctr">
                        <a:lnSpc>
                          <a:spcPct val="107000"/>
                        </a:lnSpc>
                        <a:spcBef>
                          <a:spcPts val="0"/>
                        </a:spcBef>
                        <a:spcAft>
                          <a:spcPts val="0"/>
                        </a:spcAft>
                      </a:pPr>
                      <a:r>
                        <a:rPr lang="en-US" sz="1100" kern="100">
                          <a:effectLst/>
                          <a:latin typeface="Segoe Sans Text" pitchFamily="2" charset="0"/>
                          <a:cs typeface="Segoe Sans Text" pitchFamily="2" charset="0"/>
                        </a:rPr>
                        <a:t>$52,000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algn="ctr">
                        <a:lnSpc>
                          <a:spcPct val="107000"/>
                        </a:lnSpc>
                        <a:spcBef>
                          <a:spcPts val="0"/>
                        </a:spcBef>
                        <a:spcAft>
                          <a:spcPts val="0"/>
                        </a:spcAft>
                      </a:pPr>
                      <a:r>
                        <a:rPr lang="en-US" sz="1100" kern="100">
                          <a:effectLst/>
                          <a:latin typeface="Segoe Sans Text" pitchFamily="2" charset="0"/>
                          <a:cs typeface="Segoe Sans Text" pitchFamily="2" charset="0"/>
                        </a:rPr>
                        <a:t>$44,200</a:t>
                      </a:r>
                    </a:p>
                  </a:txBody>
                  <a:tcPr anchor="ctr">
                    <a:lnL w="12700" cap="flat" cmpd="sng" algn="ctr">
                      <a:solidFill>
                        <a:srgbClr val="A02B93"/>
                      </a:solidFill>
                      <a:prstDash val="solid"/>
                      <a:round/>
                      <a:headEnd type="none" w="med" len="med"/>
                      <a:tailEnd type="none" w="med" len="med"/>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2721810382"/>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 0613 (8K)</a:t>
                      </a: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r>
                        <a:rPr lang="en-US" sz="1100" kern="100">
                          <a:effectLst/>
                          <a:latin typeface="Segoe Sans Text"/>
                        </a:rPr>
                        <a:t>100 units</a:t>
                      </a:r>
                      <a:endParaRPr lang="en-US" sz="1100">
                        <a:latin typeface="Segoe Sans Text"/>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$26,000</a:t>
                      </a:r>
                      <a:endParaRPr lang="en-US" sz="1100">
                        <a:latin typeface="Segoe Sans Text" pitchFamily="2" charset="0"/>
                        <a:cs typeface="Segoe Sans Text" pitchFamily="2" charset="0"/>
                      </a:endParaRP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lvl="0" algn="ctr">
                        <a:lnSpc>
                          <a:spcPct val="100000"/>
                        </a:lnSpc>
                        <a:spcBef>
                          <a:spcPts val="0"/>
                        </a:spcBef>
                        <a:spcAft>
                          <a:spcPts val="0"/>
                        </a:spcAft>
                        <a:buNone/>
                      </a:pPr>
                      <a:r>
                        <a:rPr lang="en-US" sz="1100" b="0" i="0" u="none" strike="noStrike" noProof="0">
                          <a:solidFill>
                            <a:srgbClr val="000000"/>
                          </a:solidFill>
                          <a:latin typeface="Segoe Sans Text" pitchFamily="2" charset="0"/>
                          <a:cs typeface="Segoe Sans Text" pitchFamily="2" charset="0"/>
                        </a:rPr>
                        <a:t>$22,100</a:t>
                      </a: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313131707"/>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00" b="1" i="0" kern="100">
                          <a:solidFill>
                            <a:schemeClr val="dk1"/>
                          </a:solidFill>
                          <a:effectLst/>
                          <a:latin typeface="Segoe Sans Text Semibold"/>
                          <a:ea typeface="+mn-ea"/>
                          <a:cs typeface="+mn-cs"/>
                        </a:rPr>
                        <a:t>GPT 3.5-Turbo: 0125</a:t>
                      </a:r>
                    </a:p>
                  </a:txBody>
                  <a:tcPr anchor="ctr">
                    <a:lnL w="12700" cmpd="sng">
                      <a:solidFill>
                        <a:srgbClr val="A02B93"/>
                      </a:solidFill>
                    </a:lnL>
                    <a:lnR w="12700" cmpd="sng">
                      <a:solidFill>
                        <a:srgbClr val="A02B93"/>
                      </a:solid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4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r>
                        <a:rPr lang="en-US" sz="1100" kern="100">
                          <a:effectLst/>
                          <a:latin typeface="Segoe Sans Text"/>
                        </a:rPr>
                        <a:t>50 units </a:t>
                      </a:r>
                      <a:endParaRPr lang="en-US" sz="1100">
                        <a:latin typeface="Segoe Sans Text"/>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40000"/>
                      </a:srgbClr>
                    </a:solidFill>
                  </a:tcPr>
                </a:tc>
                <a:tc>
                  <a:txBody>
                    <a:bodyPr/>
                    <a:lstStyle/>
                    <a:p>
                      <a:pPr marL="0" lvl="0" algn="ctr">
                        <a:lnSpc>
                          <a:spcPct val="107000"/>
                        </a:lnSpc>
                        <a:spcBef>
                          <a:spcPts val="0"/>
                        </a:spcBef>
                        <a:spcAft>
                          <a:spcPts val="0"/>
                        </a:spcAft>
                        <a:buNone/>
                      </a:pPr>
                      <a:r>
                        <a:rPr lang="en-US" sz="1100">
                          <a:latin typeface="Segoe Sans Text" pitchFamily="2" charset="0"/>
                          <a:cs typeface="Segoe Sans Text" pitchFamily="2" charset="0"/>
                        </a:rPr>
                        <a:t>$13,000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tc>
                  <a:txBody>
                    <a:bodyPr/>
                    <a:lstStyle/>
                    <a:p>
                      <a:pPr lvl="0" algn="ctr">
                        <a:lnSpc>
                          <a:spcPct val="100000"/>
                        </a:lnSpc>
                        <a:spcBef>
                          <a:spcPts val="0"/>
                        </a:spcBef>
                        <a:spcAft>
                          <a:spcPts val="0"/>
                        </a:spcAft>
                        <a:buNone/>
                      </a:pPr>
                      <a:r>
                        <a:rPr lang="en-US" sz="1100" b="0" i="0" u="none" strike="noStrike" noProof="0">
                          <a:solidFill>
                            <a:srgbClr val="000000"/>
                          </a:solidFill>
                          <a:latin typeface="Segoe Sans Text" pitchFamily="2" charset="0"/>
                          <a:cs typeface="Segoe Sans Text" pitchFamily="2" charset="0"/>
                        </a:rPr>
                        <a:t>$11,050</a:t>
                      </a: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extLst>
                  <a:ext uri="{0D108BD9-81ED-4DB2-BD59-A6C34878D82A}">
                    <a16:rowId xmlns:a16="http://schemas.microsoft.com/office/drawing/2014/main" val="982826467"/>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00" b="1" i="0" kern="100">
                          <a:solidFill>
                            <a:schemeClr val="dk1"/>
                          </a:solidFill>
                          <a:effectLst/>
                          <a:latin typeface="Segoe Sans Text Semibold"/>
                          <a:ea typeface="+mn-ea"/>
                          <a:cs typeface="+mn-cs"/>
                        </a:rPr>
                        <a:t>GPT-3.5-Turbo: 1106</a:t>
                      </a:r>
                    </a:p>
                  </a:txBody>
                  <a:tcPr anchor="ctr">
                    <a:lnL w="12700" cmpd="sng">
                      <a:solidFill>
                        <a:srgbClr val="A02B93"/>
                      </a:solidFill>
                    </a:lnL>
                    <a:lnR w="12700" cmpd="sng">
                      <a:solidFill>
                        <a:srgbClr val="A02B93"/>
                      </a:solid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r>
                        <a:rPr lang="en-US" sz="1100" kern="100">
                          <a:effectLst/>
                          <a:latin typeface="Segoe Sans Text"/>
                        </a:rPr>
                        <a:t>50 units </a:t>
                      </a:r>
                      <a:endParaRPr lang="en-US" sz="1100">
                        <a:latin typeface="Segoe Sans Text"/>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lvl="0" algn="ctr">
                        <a:lnSpc>
                          <a:spcPct val="107000"/>
                        </a:lnSpc>
                        <a:spcBef>
                          <a:spcPts val="0"/>
                        </a:spcBef>
                        <a:spcAft>
                          <a:spcPts val="0"/>
                        </a:spcAft>
                        <a:buNone/>
                      </a:pPr>
                      <a:r>
                        <a:rPr lang="en-US" sz="1100">
                          <a:latin typeface="Segoe Sans Text" pitchFamily="2" charset="0"/>
                          <a:cs typeface="Segoe Sans Text" pitchFamily="2" charset="0"/>
                        </a:rPr>
                        <a:t>$13,000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lvl="0" algn="ctr">
                        <a:lnSpc>
                          <a:spcPct val="100000"/>
                        </a:lnSpc>
                        <a:spcBef>
                          <a:spcPts val="0"/>
                        </a:spcBef>
                        <a:spcAft>
                          <a:spcPts val="0"/>
                        </a:spcAft>
                        <a:buNone/>
                      </a:pPr>
                      <a:r>
                        <a:rPr lang="en-US" sz="1100" b="0" i="0" u="none" strike="noStrike" noProof="0" dirty="0">
                          <a:solidFill>
                            <a:srgbClr val="000000"/>
                          </a:solidFill>
                          <a:latin typeface="Segoe Sans Text" pitchFamily="2" charset="0"/>
                          <a:cs typeface="Segoe Sans Text" pitchFamily="2" charset="0"/>
                        </a:rPr>
                        <a:t>$11,050</a:t>
                      </a: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2231241869"/>
                  </a:ext>
                </a:extLst>
              </a:tr>
            </a:tbl>
          </a:graphicData>
        </a:graphic>
      </p:graphicFrame>
      <p:sp>
        <p:nvSpPr>
          <p:cNvPr id="17" name="TextBox 16">
            <a:extLst>
              <a:ext uri="{FF2B5EF4-FFF2-40B4-BE49-F238E27FC236}">
                <a16:creationId xmlns:a16="http://schemas.microsoft.com/office/drawing/2014/main" id="{A07E806A-0735-30A7-D368-6768E8785221}"/>
              </a:ext>
            </a:extLst>
          </p:cNvPr>
          <p:cNvSpPr txBox="1"/>
          <p:nvPr/>
        </p:nvSpPr>
        <p:spPr>
          <a:xfrm>
            <a:off x="467068" y="6344932"/>
            <a:ext cx="11018520" cy="461665"/>
          </a:xfrm>
          <a:prstGeom prst="rect">
            <a:avLst/>
          </a:prstGeom>
          <a:noFill/>
        </p:spPr>
        <p:txBody>
          <a:bodyPr wrap="square" lIns="0" tIns="0" rIns="0" bIns="0" rtlCol="0" anchor="b" anchorCtr="0">
            <a:spAutoFit/>
          </a:bodyPr>
          <a:lstStyle>
            <a:defPPr>
              <a:defRPr lang="en-US"/>
            </a:defPPr>
            <a:lvl1pPr>
              <a:defRPr sz="1200" b="1">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Sans Text" pitchFamily="2" charset="0"/>
                <a:ea typeface="+mn-ea"/>
                <a:cs typeface="+mn-cs"/>
              </a:rPr>
              <a:t>*Customers who intend long-term usage of PTUs may receive a significant discount on the hourly rate by purchasing an Azure Reservation for Provisioned.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Sans Text" pitchFamily="2" charset="0"/>
                <a:ea typeface="+mn-ea"/>
                <a:cs typeface="+mn-cs"/>
              </a:rPr>
              <a:t>***Note retirement dates for legacy models: </a:t>
            </a:r>
            <a:r>
              <a:rPr kumimoji="0" lang="en-US" sz="1000" b="0" i="0" u="none" strike="noStrike" kern="1200" cap="none" spc="0" normalizeH="0" baseline="0" noProof="0" dirty="0">
                <a:ln>
                  <a:noFill/>
                </a:ln>
                <a:solidFill>
                  <a:srgbClr val="FFFFFF">
                    <a:lumMod val="50000"/>
                  </a:srgbClr>
                </a:solidFill>
                <a:effectLst/>
                <a:uLnTx/>
                <a:uFillTx/>
                <a:latin typeface="Segoe Sans Text" pitchFamily="2" charset="0"/>
                <a:ea typeface="+mn-ea"/>
                <a:cs typeface="+mn-cs"/>
                <a:hlinkClick r:id="rId3">
                  <a:extLst>
                    <a:ext uri="{A12FA001-AC4F-418D-AE19-62706E023703}">
                      <ahyp:hlinkClr xmlns:ahyp="http://schemas.microsoft.com/office/drawing/2018/hyperlinkcolor" val="tx"/>
                    </a:ext>
                  </a:extLst>
                </a:hlinkClick>
              </a:rPr>
              <a:t>Azure OpenAI Service model retirements - Azure OpenAI | Microsoft Learn</a:t>
            </a:r>
            <a:r>
              <a:rPr kumimoji="0" lang="en-US" sz="1000" b="0" i="0" u="none" strike="noStrike" kern="1200" cap="none" spc="0" normalizeH="0" baseline="0" noProof="0" dirty="0">
                <a:ln>
                  <a:noFill/>
                </a:ln>
                <a:solidFill>
                  <a:srgbClr val="FFFFFF">
                    <a:lumMod val="50000"/>
                  </a:srgbClr>
                </a:solidFill>
                <a:effectLst/>
                <a:uLnTx/>
                <a:uFillTx/>
                <a:latin typeface="Segoe Sans Text" pitchFamily="2" charset="0"/>
                <a:ea typeface="+mn-ea"/>
                <a:cs typeface="+mn-cs"/>
              </a:rPr>
              <a:t>. Use in-portal Capacity Calculator </a:t>
            </a:r>
            <a:r>
              <a:rPr kumimoji="0" lang="en-US" sz="1000" b="0" i="0" u="none" strike="noStrike" kern="1200" cap="none" spc="0" normalizeH="0" baseline="0" noProof="0" dirty="0">
                <a:ln>
                  <a:noFill/>
                </a:ln>
                <a:solidFill>
                  <a:srgbClr val="FFFFFF">
                    <a:lumMod val="50000"/>
                  </a:srgbClr>
                </a:solidFill>
                <a:effectLst/>
                <a:uLnTx/>
                <a:uFillTx/>
                <a:latin typeface="Segoe Sans Text" pitchFamily="2" charset="0"/>
                <a:ea typeface="+mn-ea"/>
                <a:cs typeface="+mn-cs"/>
                <a:hlinkClick r:id="rId4">
                  <a:extLst>
                    <a:ext uri="{A12FA001-AC4F-418D-AE19-62706E023703}">
                      <ahyp:hlinkClr xmlns:ahyp="http://schemas.microsoft.com/office/drawing/2018/hyperlinkcolor" val="tx"/>
                    </a:ext>
                  </a:extLst>
                </a:hlinkClick>
              </a:rPr>
              <a:t>oai.azure.com/portal/calculator</a:t>
            </a:r>
            <a:r>
              <a:rPr kumimoji="0" lang="en-US" sz="1000" b="0" i="0" u="none" strike="noStrike" kern="1200" cap="none" spc="0" normalizeH="0" baseline="0" noProof="0" dirty="0">
                <a:ln>
                  <a:noFill/>
                </a:ln>
                <a:solidFill>
                  <a:srgbClr val="FFFFFF">
                    <a:lumMod val="50000"/>
                  </a:srgbClr>
                </a:solidFill>
                <a:effectLst/>
                <a:uLnTx/>
                <a:uFillTx/>
                <a:latin typeface="Segoe Sans Text" pitchFamily="2" charset="0"/>
                <a:ea typeface="+mn-ea"/>
                <a:cs typeface="+mn-cs"/>
              </a:rPr>
              <a:t>. GPT-4 models are in the processing of upgrading to 0409. All pricing in USD above dated on Sept 30, 2024, are subject to change.</a:t>
            </a:r>
          </a:p>
        </p:txBody>
      </p:sp>
      <p:graphicFrame>
        <p:nvGraphicFramePr>
          <p:cNvPr id="2" name="Content Placeholder 3">
            <a:extLst>
              <a:ext uri="{FF2B5EF4-FFF2-40B4-BE49-F238E27FC236}">
                <a16:creationId xmlns:a16="http://schemas.microsoft.com/office/drawing/2014/main" id="{AB7482FF-1B5D-B825-A9ED-F8A5945ABDF2}"/>
              </a:ext>
            </a:extLst>
          </p:cNvPr>
          <p:cNvGraphicFramePr>
            <a:graphicFrameLocks/>
          </p:cNvGraphicFramePr>
          <p:nvPr>
            <p:extLst>
              <p:ext uri="{D42A27DB-BD31-4B8C-83A1-F6EECF244321}">
                <p14:modId xmlns:p14="http://schemas.microsoft.com/office/powerpoint/2010/main" val="1672514492"/>
              </p:ext>
            </p:extLst>
          </p:nvPr>
        </p:nvGraphicFramePr>
        <p:xfrm>
          <a:off x="726666" y="2443994"/>
          <a:ext cx="3823397" cy="2040912"/>
        </p:xfrm>
        <a:graphic>
          <a:graphicData uri="http://schemas.openxmlformats.org/drawingml/2006/table">
            <a:tbl>
              <a:tblPr firstRow="1" firstCol="1" bandRow="1"/>
              <a:tblGrid>
                <a:gridCol w="1227066">
                  <a:extLst>
                    <a:ext uri="{9D8B030D-6E8A-4147-A177-3AD203B41FA5}">
                      <a16:colId xmlns:a16="http://schemas.microsoft.com/office/drawing/2014/main" val="285456631"/>
                    </a:ext>
                  </a:extLst>
                </a:gridCol>
                <a:gridCol w="1087514">
                  <a:extLst>
                    <a:ext uri="{9D8B030D-6E8A-4147-A177-3AD203B41FA5}">
                      <a16:colId xmlns:a16="http://schemas.microsoft.com/office/drawing/2014/main" val="2689584715"/>
                    </a:ext>
                  </a:extLst>
                </a:gridCol>
                <a:gridCol w="1508817">
                  <a:extLst>
                    <a:ext uri="{9D8B030D-6E8A-4147-A177-3AD203B41FA5}">
                      <a16:colId xmlns:a16="http://schemas.microsoft.com/office/drawing/2014/main" val="3427923276"/>
                    </a:ext>
                  </a:extLst>
                </a:gridCol>
              </a:tblGrid>
              <a:tr h="390826">
                <a:tc>
                  <a:txBody>
                    <a:bodyPr/>
                    <a:lstStyle/>
                    <a:p>
                      <a:pPr marL="0" marR="0" algn="l">
                        <a:lnSpc>
                          <a:spcPct val="107000"/>
                        </a:lnSpc>
                        <a:spcBef>
                          <a:spcPts val="0"/>
                        </a:spcBef>
                        <a:spcAft>
                          <a:spcPts val="0"/>
                        </a:spcAft>
                      </a:pPr>
                      <a:r>
                        <a:rPr lang="en-US" sz="1400" b="0" kern="100">
                          <a:solidFill>
                            <a:srgbClr val="000000"/>
                          </a:solidFill>
                          <a:effectLst/>
                          <a:latin typeface="Segoe Sans Text"/>
                        </a:rPr>
                        <a:t>Hourly</a:t>
                      </a:r>
                    </a:p>
                  </a:txBody>
                  <a:tcPr marL="182880" marR="45720" anchor="ctr">
                    <a:lnL w="12700" cmpd="sng">
                      <a:solidFill>
                        <a:srgbClr val="A02B93"/>
                      </a:solidFill>
                    </a:lnL>
                    <a:lnR>
                      <a:noFill/>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algn="l">
                        <a:lnSpc>
                          <a:spcPct val="107000"/>
                        </a:lnSpc>
                        <a:spcBef>
                          <a:spcPts val="0"/>
                        </a:spcBef>
                        <a:spcAft>
                          <a:spcPts val="0"/>
                        </a:spcAft>
                      </a:pPr>
                      <a:endParaRPr lang="en-US" sz="1400" b="0" kern="100">
                        <a:solidFill>
                          <a:srgbClr val="000000"/>
                        </a:solidFill>
                        <a:effectLst/>
                        <a:latin typeface="Segoe Sans Text" pitchFamily="2" charset="0"/>
                      </a:endParaRPr>
                    </a:p>
                  </a:txBody>
                  <a:tcPr marL="182880" marR="45720" anchor="ctr">
                    <a:lnL w="12700" cmpd="sng">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algn="r">
                        <a:lnSpc>
                          <a:spcPct val="107000"/>
                        </a:lnSpc>
                        <a:spcBef>
                          <a:spcPts val="0"/>
                        </a:spcBef>
                        <a:spcAft>
                          <a:spcPts val="0"/>
                        </a:spcAft>
                      </a:pPr>
                      <a:r>
                        <a:rPr lang="en-US" sz="1400" kern="100">
                          <a:solidFill>
                            <a:srgbClr val="000000"/>
                          </a:solidFill>
                          <a:effectLst/>
                          <a:latin typeface="Segoe Sans Text"/>
                        </a:rPr>
                        <a:t>$2/PTU/hr</a:t>
                      </a:r>
                    </a:p>
                  </a:txBody>
                  <a:tcPr marL="45720" marR="182880" anchor="ctr">
                    <a:lnL>
                      <a:noFill/>
                    </a:lnL>
                    <a:lnR w="12700" cmpd="sng">
                      <a:solidFill>
                        <a:srgbClr val="A02B93"/>
                      </a:solidFill>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528228070"/>
                  </a:ext>
                </a:extLst>
              </a:tr>
              <a:tr h="364274">
                <a:tc gridSpan="3">
                  <a:txBody>
                    <a:bodyPr/>
                    <a:lstStyle/>
                    <a:p>
                      <a:pPr marL="0" marR="0" algn="l">
                        <a:lnSpc>
                          <a:spcPct val="107000"/>
                        </a:lnSpc>
                        <a:spcBef>
                          <a:spcPts val="0"/>
                        </a:spcBef>
                        <a:spcAft>
                          <a:spcPts val="0"/>
                        </a:spcAft>
                      </a:pPr>
                      <a:r>
                        <a:rPr lang="en-US" sz="1400" b="0" kern="100">
                          <a:solidFill>
                            <a:srgbClr val="000000"/>
                          </a:solidFill>
                          <a:effectLst/>
                          <a:latin typeface="Segoe Sans Text"/>
                        </a:rPr>
                        <a:t>Reservations </a:t>
                      </a:r>
                    </a:p>
                  </a:txBody>
                  <a:tcPr marL="182880" marR="45720" anchor="ctr">
                    <a:lnL w="12700" cmpd="sng">
                      <a:solidFill>
                        <a:srgbClr val="A02B93"/>
                      </a:solidFill>
                    </a:lnL>
                    <a:lnR w="12700" cmpd="sng">
                      <a:solidFill>
                        <a:srgbClr val="A02B93"/>
                      </a:solidFill>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hMerge="1">
                  <a:txBody>
                    <a:bodyPr/>
                    <a:lstStyle/>
                    <a:p>
                      <a:pPr marL="0" marR="0" algn="l">
                        <a:lnSpc>
                          <a:spcPct val="107000"/>
                        </a:lnSpc>
                        <a:spcBef>
                          <a:spcPts val="0"/>
                        </a:spcBef>
                        <a:spcAft>
                          <a:spcPts val="0"/>
                        </a:spcAft>
                      </a:pPr>
                      <a:endParaRPr lang="en-US" sz="1400" b="0" kern="100">
                        <a:solidFill>
                          <a:srgbClr val="000000"/>
                        </a:solidFill>
                        <a:effectLst/>
                        <a:latin typeface="Segoe Sans Text" pitchFamily="2" charset="0"/>
                      </a:endParaRPr>
                    </a:p>
                  </a:txBody>
                  <a:tcPr marL="182880" marR="45720" anchor="ctr">
                    <a:lnL w="12700" cmpd="sng">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hMerge="1">
                  <a:txBody>
                    <a:bodyPr/>
                    <a:lstStyle/>
                    <a:p>
                      <a:pPr marL="0" marR="0" algn="r">
                        <a:lnSpc>
                          <a:spcPct val="107000"/>
                        </a:lnSpc>
                        <a:spcBef>
                          <a:spcPts val="0"/>
                        </a:spcBef>
                        <a:spcAft>
                          <a:spcPts val="0"/>
                        </a:spcAft>
                      </a:pPr>
                      <a:endParaRPr lang="en-US" sz="1400" kern="100">
                        <a:solidFill>
                          <a:srgbClr val="000000"/>
                        </a:solidFill>
                        <a:effectLst/>
                        <a:latin typeface="Segoe Sans Text" pitchFamily="2" charset="0"/>
                      </a:endParaRPr>
                    </a:p>
                  </a:txBody>
                  <a:tcPr marL="45720" marR="182880" anchor="ctr">
                    <a:lnL w="12700" cap="flat" cmpd="sng" algn="ctr">
                      <a:solidFill>
                        <a:srgbClr val="A02B93"/>
                      </a:solidFill>
                      <a:prstDash val="solid"/>
                      <a:round/>
                      <a:headEnd type="none" w="med" len="med"/>
                      <a:tailEnd type="none" w="med" len="med"/>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1948599296"/>
                  </a:ext>
                </a:extLst>
              </a:tr>
              <a:tr h="451349">
                <a:tc rowSpan="2">
                  <a:txBody>
                    <a:bodyPr/>
                    <a:lstStyle/>
                    <a:p>
                      <a:pPr marL="0" marR="0" algn="l">
                        <a:lnSpc>
                          <a:spcPct val="107000"/>
                        </a:lnSpc>
                        <a:spcBef>
                          <a:spcPts val="0"/>
                        </a:spcBef>
                        <a:spcAft>
                          <a:spcPts val="0"/>
                        </a:spcAft>
                      </a:pPr>
                      <a:endParaRPr lang="en-US" sz="1400" b="0" kern="100">
                        <a:solidFill>
                          <a:srgbClr val="000000"/>
                        </a:solidFill>
                        <a:effectLst/>
                        <a:latin typeface="Segoe Sans Text" pitchFamily="2" charset="0"/>
                      </a:endParaRPr>
                    </a:p>
                  </a:txBody>
                  <a:tcPr marL="182880" marR="45720" anchor="ctr">
                    <a:lnL w="12700" cmpd="sng">
                      <a:solidFill>
                        <a:srgbClr val="A02B93"/>
                      </a:solidFill>
                    </a:lnL>
                    <a:lnR>
                      <a:no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l">
                        <a:lnSpc>
                          <a:spcPct val="107000"/>
                        </a:lnSpc>
                        <a:spcBef>
                          <a:spcPts val="0"/>
                        </a:spcBef>
                        <a:spcAft>
                          <a:spcPts val="0"/>
                        </a:spcAft>
                      </a:pPr>
                      <a:r>
                        <a:rPr lang="en-US" sz="1400" b="0" kern="100">
                          <a:solidFill>
                            <a:srgbClr val="000000"/>
                          </a:solidFill>
                          <a:effectLst/>
                          <a:latin typeface="Segoe Sans Text"/>
                        </a:rPr>
                        <a:t>One month</a:t>
                      </a:r>
                    </a:p>
                  </a:txBody>
                  <a:tcPr marL="182880" marR="45720" anchor="ctr">
                    <a:lnL w="12700" cmpd="sng">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lvl="0" indent="0" algn="r" defTabSz="932742" rtl="0" eaLnBrk="1" fontAlgn="auto" latinLnBrk="0" hangingPunct="1">
                        <a:lnSpc>
                          <a:spcPct val="107000"/>
                        </a:lnSpc>
                        <a:spcBef>
                          <a:spcPts val="0"/>
                        </a:spcBef>
                        <a:spcAft>
                          <a:spcPts val="0"/>
                        </a:spcAft>
                        <a:buClrTx/>
                        <a:buSzTx/>
                        <a:buFontTx/>
                        <a:buNone/>
                        <a:tabLst/>
                        <a:defRPr/>
                      </a:pPr>
                      <a:r>
                        <a:rPr lang="en-US" sz="1400" kern="100">
                          <a:solidFill>
                            <a:srgbClr val="000000"/>
                          </a:solidFill>
                          <a:effectLst/>
                          <a:latin typeface="Segoe Sans Text"/>
                        </a:rPr>
                        <a:t>$260/PTU/</a:t>
                      </a:r>
                      <a:r>
                        <a:rPr lang="en-US" sz="1400" kern="100" err="1">
                          <a:solidFill>
                            <a:srgbClr val="000000"/>
                          </a:solidFill>
                          <a:effectLst/>
                          <a:latin typeface="Segoe Sans Text"/>
                        </a:rPr>
                        <a:t>mo</a:t>
                      </a:r>
                    </a:p>
                  </a:txBody>
                  <a:tcPr marL="45720" marR="182880" anchor="ctr">
                    <a:lnL>
                      <a:noFill/>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3207661740"/>
                  </a:ext>
                </a:extLst>
              </a:tr>
              <a:tr h="489244">
                <a:tc vMerge="1">
                  <a:txBody>
                    <a:bodyPr/>
                    <a:lstStyle/>
                    <a:p>
                      <a:pPr marL="0" marR="0" algn="l">
                        <a:lnSpc>
                          <a:spcPct val="107000"/>
                        </a:lnSpc>
                        <a:spcBef>
                          <a:spcPts val="0"/>
                        </a:spcBef>
                        <a:spcAft>
                          <a:spcPts val="0"/>
                        </a:spcAft>
                      </a:pPr>
                      <a:endParaRPr lang="en-US" sz="1400" b="0" kern="100">
                        <a:solidFill>
                          <a:srgbClr val="000000"/>
                        </a:solidFill>
                        <a:effectLst/>
                        <a:latin typeface="Segoe Sans Text" pitchFamily="2" charset="0"/>
                      </a:endParaRPr>
                    </a:p>
                  </a:txBody>
                  <a:tcPr marL="182880" marR="45720" anchor="ctr">
                    <a:lnL w="12700" cmpd="sng">
                      <a:solidFill>
                        <a:srgbClr val="A02B93"/>
                      </a:solidFill>
                    </a:lnL>
                    <a:lnR>
                      <a:no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l">
                        <a:lnSpc>
                          <a:spcPct val="107000"/>
                        </a:lnSpc>
                        <a:spcBef>
                          <a:spcPts val="0"/>
                        </a:spcBef>
                        <a:spcAft>
                          <a:spcPts val="0"/>
                        </a:spcAft>
                      </a:pPr>
                      <a:r>
                        <a:rPr lang="en-US" sz="1400" b="0" kern="100">
                          <a:solidFill>
                            <a:srgbClr val="000000"/>
                          </a:solidFill>
                          <a:effectLst/>
                          <a:latin typeface="Segoe Sans Text"/>
                        </a:rPr>
                        <a:t>One year</a:t>
                      </a:r>
                    </a:p>
                  </a:txBody>
                  <a:tcPr marL="182880" marR="45720" anchor="ctr">
                    <a:lnL w="12700" cmpd="sng">
                      <a:noFill/>
                    </a:lnL>
                    <a:lnR>
                      <a:noFill/>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r">
                        <a:lnSpc>
                          <a:spcPct val="107000"/>
                        </a:lnSpc>
                        <a:spcBef>
                          <a:spcPts val="0"/>
                        </a:spcBef>
                        <a:spcAft>
                          <a:spcPts val="0"/>
                        </a:spcAft>
                      </a:pPr>
                      <a:r>
                        <a:rPr lang="en-US" sz="1400" kern="100" dirty="0">
                          <a:solidFill>
                            <a:srgbClr val="000000"/>
                          </a:solidFill>
                          <a:effectLst/>
                          <a:latin typeface="Segoe Sans Text"/>
                        </a:rPr>
                        <a:t>$2,652/PTU/yr </a:t>
                      </a:r>
                    </a:p>
                    <a:p>
                      <a:pPr marL="0" marR="0" algn="r">
                        <a:lnSpc>
                          <a:spcPct val="107000"/>
                        </a:lnSpc>
                        <a:spcBef>
                          <a:spcPts val="0"/>
                        </a:spcBef>
                        <a:spcAft>
                          <a:spcPts val="0"/>
                        </a:spcAft>
                      </a:pPr>
                      <a:r>
                        <a:rPr lang="en-US" sz="1400" kern="100" dirty="0">
                          <a:solidFill>
                            <a:srgbClr val="000000"/>
                          </a:solidFill>
                          <a:effectLst/>
                          <a:latin typeface="Segoe Sans Text"/>
                        </a:rPr>
                        <a:t>or $221/PTU/</a:t>
                      </a:r>
                      <a:r>
                        <a:rPr lang="en-US" sz="1400" kern="100" dirty="0" err="1">
                          <a:solidFill>
                            <a:srgbClr val="000000"/>
                          </a:solidFill>
                          <a:effectLst/>
                          <a:latin typeface="Segoe Sans Text"/>
                        </a:rPr>
                        <a:t>mo</a:t>
                      </a:r>
                      <a:endParaRPr lang="en-US" sz="1400" kern="100" dirty="0">
                        <a:solidFill>
                          <a:srgbClr val="000000"/>
                        </a:solidFill>
                        <a:effectLst/>
                        <a:latin typeface="Segoe Sans Text"/>
                      </a:endParaRPr>
                    </a:p>
                  </a:txBody>
                  <a:tcPr marL="45720" marR="182880" anchor="ctr">
                    <a:lnL>
                      <a:noFill/>
                    </a:lnL>
                    <a:lnR w="12700" cmpd="sng">
                      <a:solidFill>
                        <a:srgbClr val="A02B93"/>
                      </a:solidFill>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128487645"/>
                  </a:ext>
                </a:extLst>
              </a:tr>
            </a:tbl>
          </a:graphicData>
        </a:graphic>
      </p:graphicFrame>
      <p:sp>
        <p:nvSpPr>
          <p:cNvPr id="14" name="Explosion: 14 Points 13">
            <a:extLst>
              <a:ext uri="{FF2B5EF4-FFF2-40B4-BE49-F238E27FC236}">
                <a16:creationId xmlns:a16="http://schemas.microsoft.com/office/drawing/2014/main" id="{4594EE43-3452-D6DB-39F0-4B7719654EA9}"/>
              </a:ext>
            </a:extLst>
          </p:cNvPr>
          <p:cNvSpPr/>
          <p:nvPr/>
        </p:nvSpPr>
        <p:spPr bwMode="auto">
          <a:xfrm>
            <a:off x="1950720" y="2249023"/>
            <a:ext cx="8802094" cy="3867712"/>
          </a:xfrm>
          <a:prstGeom prst="irregularSeal2">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000" b="1" dirty="0">
                <a:solidFill>
                  <a:srgbClr val="FF0000"/>
                </a:solidFill>
                <a:ea typeface="Segoe UI" pitchFamily="34" charset="0"/>
                <a:cs typeface="Segoe UI" pitchFamily="34" charset="0"/>
              </a:rPr>
              <a:t>Price Reduction!!</a:t>
            </a:r>
          </a:p>
        </p:txBody>
      </p:sp>
    </p:spTree>
    <p:extLst>
      <p:ext uri="{BB962C8B-B14F-4D97-AF65-F5344CB8AC3E}">
        <p14:creationId xmlns:p14="http://schemas.microsoft.com/office/powerpoint/2010/main" val="2159351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B92C2E2-F146-437A-876C-7C8DF041C241}"/>
              </a:ext>
            </a:extLst>
          </p:cNvPr>
          <p:cNvSpPr>
            <a:spLocks noGrp="1"/>
          </p:cNvSpPr>
          <p:nvPr>
            <p:ph sz="quarter" idx="10"/>
          </p:nvPr>
        </p:nvSpPr>
        <p:spPr>
          <a:xfrm>
            <a:off x="584200" y="1435100"/>
            <a:ext cx="11018838" cy="861774"/>
          </a:xfrm>
        </p:spPr>
        <p:txBody>
          <a:bodyPr/>
          <a:lstStyle/>
          <a:p>
            <a:pPr marL="0" indent="0">
              <a:buNone/>
            </a:pPr>
            <a:r>
              <a:rPr lang="en-US" b="0" i="0" dirty="0">
                <a:solidFill>
                  <a:srgbClr val="000000"/>
                </a:solidFill>
                <a:effectLst/>
                <a:latin typeface="Segoe UI" panose="020B0502040204020203" pitchFamily="34" charset="0"/>
              </a:rPr>
              <a:t>Data Zones will be available for both Standard (</a:t>
            </a:r>
            <a:r>
              <a:rPr lang="en-US" b="0" i="0" dirty="0" err="1">
                <a:solidFill>
                  <a:srgbClr val="000000"/>
                </a:solidFill>
                <a:effectLst/>
                <a:latin typeface="Segoe UI" panose="020B0502040204020203" pitchFamily="34" charset="0"/>
              </a:rPr>
              <a:t>PayGo</a:t>
            </a:r>
            <a:r>
              <a:rPr lang="en-US" b="0" i="0" dirty="0">
                <a:solidFill>
                  <a:srgbClr val="000000"/>
                </a:solidFill>
                <a:effectLst/>
                <a:latin typeface="Segoe UI" panose="020B0502040204020203" pitchFamily="34" charset="0"/>
              </a:rPr>
              <a:t>) and Provisioned offerings, starting this week on November 1, 2024.</a:t>
            </a:r>
            <a:endParaRPr lang="en-US" dirty="0"/>
          </a:p>
        </p:txBody>
      </p:sp>
      <p:sp>
        <p:nvSpPr>
          <p:cNvPr id="3" name="AutoShape 2" descr="graphical user interface, text, application, chat or text message">
            <a:extLst>
              <a:ext uri="{FF2B5EF4-FFF2-40B4-BE49-F238E27FC236}">
                <a16:creationId xmlns:a16="http://schemas.microsoft.com/office/drawing/2014/main" id="{9CA62B13-49A3-EEEF-3B0A-8D8A04048645}"/>
              </a:ext>
            </a:extLst>
          </p:cNvPr>
          <p:cNvSpPr>
            <a:spLocks noChangeAspect="1" noChangeArrowheads="1"/>
          </p:cNvSpPr>
          <p:nvPr/>
        </p:nvSpPr>
        <p:spPr bwMode="auto">
          <a:xfrm>
            <a:off x="5943600" y="42908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blue rectangle with black text&#10;&#10;Description automatically generated">
            <a:extLst>
              <a:ext uri="{FF2B5EF4-FFF2-40B4-BE49-F238E27FC236}">
                <a16:creationId xmlns:a16="http://schemas.microsoft.com/office/drawing/2014/main" id="{B8DFCC46-EF89-6F7F-9B38-A429667E8E7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1495" y="3016067"/>
            <a:ext cx="10809008" cy="2998536"/>
          </a:xfrm>
          <a:prstGeom prst="rect">
            <a:avLst/>
          </a:prstGeom>
        </p:spPr>
      </p:pic>
      <p:sp>
        <p:nvSpPr>
          <p:cNvPr id="7" name="TextBox 6">
            <a:extLst>
              <a:ext uri="{FF2B5EF4-FFF2-40B4-BE49-F238E27FC236}">
                <a16:creationId xmlns:a16="http://schemas.microsoft.com/office/drawing/2014/main" id="{12940EBE-2713-DC11-829F-42566C57BF48}"/>
              </a:ext>
            </a:extLst>
          </p:cNvPr>
          <p:cNvSpPr txBox="1"/>
          <p:nvPr/>
        </p:nvSpPr>
        <p:spPr>
          <a:xfrm>
            <a:off x="7276780" y="2704567"/>
            <a:ext cx="679673" cy="307777"/>
          </a:xfrm>
          <a:prstGeom prst="rect">
            <a:avLst/>
          </a:prstGeom>
          <a:noFill/>
        </p:spPr>
        <p:txBody>
          <a:bodyPr wrap="none" lIns="0" tIns="0" rIns="0" bIns="0" rtlCol="0">
            <a:spAutoFit/>
          </a:bodyPr>
          <a:lstStyle/>
          <a:p>
            <a:pPr algn="l"/>
            <a:r>
              <a:rPr lang="en-US" sz="2000" b="1" dirty="0">
                <a:solidFill>
                  <a:srgbClr val="FF0000"/>
                </a:solidFill>
              </a:rPr>
              <a:t>NEW!</a:t>
            </a:r>
          </a:p>
        </p:txBody>
      </p:sp>
      <p:sp>
        <p:nvSpPr>
          <p:cNvPr id="4" name="Title 2">
            <a:extLst>
              <a:ext uri="{FF2B5EF4-FFF2-40B4-BE49-F238E27FC236}">
                <a16:creationId xmlns:a16="http://schemas.microsoft.com/office/drawing/2014/main" id="{3ED3CAD9-F9E6-7743-CB01-883ACDD05EA7}"/>
              </a:ext>
            </a:extLst>
          </p:cNvPr>
          <p:cNvSpPr txBox="1">
            <a:spLocks/>
          </p:cNvSpPr>
          <p:nvPr/>
        </p:nvSpPr>
        <p:spPr>
          <a:xfrm>
            <a:off x="726666" y="457970"/>
            <a:ext cx="11017250" cy="4619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algn="ctr"/>
            <a:r>
              <a:rPr lang="en-HK" sz="3000">
                <a:gradFill flip="none" rotWithShape="1">
                  <a:gsLst>
                    <a:gs pos="0">
                      <a:srgbClr val="F4364F">
                        <a:lumMod val="75000"/>
                      </a:srgbClr>
                    </a:gs>
                    <a:gs pos="60000">
                      <a:srgbClr val="C03BC4">
                        <a:lumMod val="60000"/>
                        <a:lumOff val="40000"/>
                      </a:srgbClr>
                    </a:gs>
                  </a:gsLst>
                  <a:path path="circle">
                    <a:fillToRect t="100000" r="100000"/>
                  </a:path>
                  <a:tileRect l="-100000" b="-100000"/>
                </a:gradFill>
                <a:latin typeface="Segoe Sans Text Semibold"/>
              </a:rPr>
              <a:t>PTU – Deployment Type</a:t>
            </a:r>
          </a:p>
        </p:txBody>
      </p:sp>
    </p:spTree>
    <p:extLst>
      <p:ext uri="{BB962C8B-B14F-4D97-AF65-F5344CB8AC3E}">
        <p14:creationId xmlns:p14="http://schemas.microsoft.com/office/powerpoint/2010/main" val="7169817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E556-9B6C-7E51-E560-8293FFE04B6B}"/>
              </a:ext>
            </a:extLst>
          </p:cNvPr>
          <p:cNvSpPr>
            <a:spLocks noGrp="1"/>
          </p:cNvSpPr>
          <p:nvPr>
            <p:ph type="title"/>
          </p:nvPr>
        </p:nvSpPr>
        <p:spPr/>
        <p:txBody>
          <a:bodyPr/>
          <a:lstStyle/>
          <a:p>
            <a:pPr algn="ctr"/>
            <a:r>
              <a:rPr lang="en-US"/>
              <a:t>Azure OpenAI Service Offerings</a:t>
            </a:r>
          </a:p>
        </p:txBody>
      </p:sp>
      <p:sp>
        <p:nvSpPr>
          <p:cNvPr id="4" name="TextBox 3">
            <a:extLst>
              <a:ext uri="{FF2B5EF4-FFF2-40B4-BE49-F238E27FC236}">
                <a16:creationId xmlns:a16="http://schemas.microsoft.com/office/drawing/2014/main" id="{CEFF959E-26EF-0B0E-6C2C-D401D2CE5C16}"/>
              </a:ext>
            </a:extLst>
          </p:cNvPr>
          <p:cNvSpPr txBox="1"/>
          <p:nvPr/>
        </p:nvSpPr>
        <p:spPr>
          <a:xfrm>
            <a:off x="762989" y="6005632"/>
            <a:ext cx="10843794" cy="646331"/>
          </a:xfrm>
          <a:prstGeom prst="rect">
            <a:avLst/>
          </a:prstGeom>
          <a:noFill/>
        </p:spPr>
        <p:txBody>
          <a:bodyPr wrap="square">
            <a:spAutoFit/>
          </a:bodyPr>
          <a:lstStyle/>
          <a:p>
            <a:r>
              <a:rPr lang="en-GB" b="1" i="0" dirty="0">
                <a:solidFill>
                  <a:srgbClr val="C03BC4"/>
                </a:solidFill>
                <a:effectLst/>
                <a:latin typeface="Segoe UI" panose="020B0502040204020203" pitchFamily="34" charset="0"/>
              </a:rPr>
              <a:t>Global deployments </a:t>
            </a:r>
            <a:r>
              <a:rPr lang="en-GB" b="0" i="0" dirty="0">
                <a:effectLst/>
                <a:latin typeface="Segoe UI" panose="020B0502040204020203" pitchFamily="34" charset="0"/>
              </a:rPr>
              <a:t>leverage Azure's global infrastructure, dynamically route customer traffic to the data </a:t>
            </a:r>
            <a:r>
              <a:rPr lang="en-GB" b="0" i="0" dirty="0" err="1">
                <a:effectLst/>
                <a:latin typeface="Segoe UI" panose="020B0502040204020203" pitchFamily="34" charset="0"/>
              </a:rPr>
              <a:t>center</a:t>
            </a:r>
            <a:r>
              <a:rPr lang="en-GB" b="0" i="0" dirty="0">
                <a:effectLst/>
                <a:latin typeface="Segoe UI" panose="020B0502040204020203" pitchFamily="34" charset="0"/>
              </a:rPr>
              <a:t> with best availability for the customer’s inference requests.</a:t>
            </a:r>
            <a:endParaRPr lang="en-HK" dirty="0"/>
          </a:p>
        </p:txBody>
      </p:sp>
      <p:grpSp>
        <p:nvGrpSpPr>
          <p:cNvPr id="66" name="Group 65">
            <a:extLst>
              <a:ext uri="{FF2B5EF4-FFF2-40B4-BE49-F238E27FC236}">
                <a16:creationId xmlns:a16="http://schemas.microsoft.com/office/drawing/2014/main" id="{909B977F-DC68-AA00-2C89-40D295634FA5}"/>
              </a:ext>
            </a:extLst>
          </p:cNvPr>
          <p:cNvGrpSpPr/>
          <p:nvPr/>
        </p:nvGrpSpPr>
        <p:grpSpPr>
          <a:xfrm>
            <a:off x="835634" y="1721347"/>
            <a:ext cx="10661952" cy="4024492"/>
            <a:chOff x="835634" y="1721347"/>
            <a:chExt cx="10661952" cy="4024492"/>
          </a:xfrm>
        </p:grpSpPr>
        <p:sp>
          <p:nvSpPr>
            <p:cNvPr id="7" name="Rectangle: Rounded Corners 6">
              <a:extLst>
                <a:ext uri="{FF2B5EF4-FFF2-40B4-BE49-F238E27FC236}">
                  <a16:creationId xmlns:a16="http://schemas.microsoft.com/office/drawing/2014/main" id="{4019338E-4320-3937-2DDE-8255817BE79D}"/>
                </a:ext>
              </a:extLst>
            </p:cNvPr>
            <p:cNvSpPr/>
            <p:nvPr/>
          </p:nvSpPr>
          <p:spPr>
            <a:xfrm>
              <a:off x="835635" y="1721347"/>
              <a:ext cx="10661948" cy="1207347"/>
            </a:xfrm>
            <a:prstGeom prst="roundRect">
              <a:avLst/>
            </a:prstGeom>
            <a:solidFill>
              <a:schemeClr val="bg2"/>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13162" tIns="213162" rIns="5811007" bIns="213162" numCol="1" spcCol="1270" anchor="ctr" anchorCtr="0">
              <a:noAutofit/>
            </a:bodyPr>
            <a:lstStyle/>
            <a:p>
              <a:pPr marL="0" marR="0" lvl="0" indent="0" algn="l" defTabSz="11112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Sans Text Semibold"/>
                  <a:ea typeface="+mn-ea"/>
                  <a:cs typeface="+mn-cs"/>
                </a:rPr>
                <a:t>Service</a:t>
              </a:r>
            </a:p>
          </p:txBody>
        </p:sp>
        <p:sp>
          <p:nvSpPr>
            <p:cNvPr id="8" name="Rectangle: Rounded Corners 7">
              <a:extLst>
                <a:ext uri="{FF2B5EF4-FFF2-40B4-BE49-F238E27FC236}">
                  <a16:creationId xmlns:a16="http://schemas.microsoft.com/office/drawing/2014/main" id="{AED87853-E6C0-2080-3B8F-B0BB0E5B91C8}"/>
                </a:ext>
              </a:extLst>
            </p:cNvPr>
            <p:cNvSpPr/>
            <p:nvPr/>
          </p:nvSpPr>
          <p:spPr>
            <a:xfrm>
              <a:off x="6510649" y="1902273"/>
              <a:ext cx="1671544" cy="845494"/>
            </a:xfrm>
            <a:prstGeom prst="roundRect">
              <a:avLst/>
            </a:prstGeom>
            <a:solidFill>
              <a:schemeClr val="accent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82808" tIns="82808" rIns="82808" bIns="82808" numCol="1" spcCol="1270" anchor="ctr"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ysClr val="window" lastClr="FFFFFF"/>
                  </a:solidFill>
                  <a:effectLst/>
                  <a:uLnTx/>
                  <a:uFillTx/>
                  <a:latin typeface="Segoe Sans Text Semibold"/>
                  <a:ea typeface="+mn-ea"/>
                  <a:cs typeface="+mn-cs"/>
                </a:rPr>
                <a:t>Azure OpenAI Service offerings</a:t>
              </a:r>
            </a:p>
          </p:txBody>
        </p:sp>
        <p:sp>
          <p:nvSpPr>
            <p:cNvPr id="6" name="Rectangle: Rounded Corners 5">
              <a:extLst>
                <a:ext uri="{FF2B5EF4-FFF2-40B4-BE49-F238E27FC236}">
                  <a16:creationId xmlns:a16="http://schemas.microsoft.com/office/drawing/2014/main" id="{79C50D51-D1DE-52A6-B4EA-CCA3C1AB5B45}"/>
                </a:ext>
              </a:extLst>
            </p:cNvPr>
            <p:cNvSpPr/>
            <p:nvPr/>
          </p:nvSpPr>
          <p:spPr>
            <a:xfrm>
              <a:off x="835634" y="3129919"/>
              <a:ext cx="10661949" cy="1207347"/>
            </a:xfrm>
            <a:prstGeom prst="roundRect">
              <a:avLst/>
            </a:prstGeom>
            <a:solidFill>
              <a:schemeClr val="bg2"/>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13162" tIns="213162" rIns="5811007" bIns="213162" numCol="1" spcCol="1270" anchor="ctr" anchorCtr="0">
              <a:noAutofit/>
            </a:bodyPr>
            <a:lstStyle/>
            <a:p>
              <a:pPr marL="0" marR="0" lvl="0" indent="0" algn="l" defTabSz="11112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Sans Text Semibold"/>
                  <a:ea typeface="+mn-ea"/>
                  <a:cs typeface="+mn-cs"/>
                </a:rPr>
                <a:t>Offer type</a:t>
              </a:r>
            </a:p>
          </p:txBody>
        </p:sp>
        <p:sp>
          <p:nvSpPr>
            <p:cNvPr id="10" name="Rectangle: Rounded Corners 9">
              <a:extLst>
                <a:ext uri="{FF2B5EF4-FFF2-40B4-BE49-F238E27FC236}">
                  <a16:creationId xmlns:a16="http://schemas.microsoft.com/office/drawing/2014/main" id="{6126A3AE-CB7C-9E69-FA2C-49378D2ECE07}"/>
                </a:ext>
              </a:extLst>
            </p:cNvPr>
            <p:cNvSpPr/>
            <p:nvPr/>
          </p:nvSpPr>
          <p:spPr>
            <a:xfrm>
              <a:off x="4221469" y="3334189"/>
              <a:ext cx="1444471" cy="845494"/>
            </a:xfrm>
            <a:prstGeom prst="roundRect">
              <a:avLst/>
            </a:prstGeom>
            <a:solidFill>
              <a:schemeClr val="tx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82808" tIns="82808" rIns="82808" bIns="82808" numCol="1" spcCol="1270" anchor="ctr"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Sans Text Semibold"/>
                  <a:ea typeface="+mn-ea"/>
                  <a:cs typeface="+mn-cs"/>
                </a:rPr>
                <a:t>Standard (</a:t>
              </a:r>
              <a:r>
                <a:rPr kumimoji="0" lang="en-US" sz="1600" b="0" i="0" u="none" strike="noStrike" kern="1200" cap="none" spc="0" normalizeH="0" baseline="0" noProof="0" dirty="0" err="1">
                  <a:ln>
                    <a:noFill/>
                  </a:ln>
                  <a:solidFill>
                    <a:schemeClr val="bg1"/>
                  </a:solidFill>
                  <a:effectLst/>
                  <a:uLnTx/>
                  <a:uFillTx/>
                  <a:latin typeface="Segoe Sans Text Semibold"/>
                  <a:ea typeface="+mn-ea"/>
                  <a:cs typeface="+mn-cs"/>
                </a:rPr>
                <a:t>PayGo</a:t>
              </a:r>
              <a:r>
                <a:rPr kumimoji="0" lang="en-US" sz="1600" b="0" i="0" u="none" strike="noStrike" kern="1200" cap="none" spc="0" normalizeH="0" baseline="0" noProof="0" dirty="0">
                  <a:ln>
                    <a:noFill/>
                  </a:ln>
                  <a:solidFill>
                    <a:schemeClr val="bg1"/>
                  </a:solidFill>
                  <a:effectLst/>
                  <a:uLnTx/>
                  <a:uFillTx/>
                  <a:latin typeface="Segoe Sans Text Semibold"/>
                  <a:ea typeface="+mn-ea"/>
                  <a:cs typeface="+mn-cs"/>
                </a:rPr>
                <a:t>)</a:t>
              </a:r>
            </a:p>
          </p:txBody>
        </p:sp>
        <p:sp>
          <p:nvSpPr>
            <p:cNvPr id="16" name="Rectangle: Rounded Corners 15">
              <a:extLst>
                <a:ext uri="{FF2B5EF4-FFF2-40B4-BE49-F238E27FC236}">
                  <a16:creationId xmlns:a16="http://schemas.microsoft.com/office/drawing/2014/main" id="{970E44F5-6A57-FAE7-5F13-F345609586E4}"/>
                </a:ext>
              </a:extLst>
            </p:cNvPr>
            <p:cNvSpPr/>
            <p:nvPr/>
          </p:nvSpPr>
          <p:spPr>
            <a:xfrm>
              <a:off x="8955322" y="3334189"/>
              <a:ext cx="1441817" cy="845494"/>
            </a:xfrm>
            <a:prstGeom prst="roundRect">
              <a:avLst/>
            </a:prstGeom>
            <a:solidFill>
              <a:schemeClr val="tx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82808" tIns="82808" rIns="82808" bIns="82808" numCol="1" spcCol="1270" anchor="ctr"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Sans Text Semibold"/>
                <a:ea typeface="+mn-ea"/>
                <a:cs typeface="+mn-cs"/>
              </a:endParaRPr>
            </a:p>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Sans Text Semibold"/>
                  <a:ea typeface="+mn-ea"/>
                  <a:cs typeface="+mn-cs"/>
                </a:rPr>
                <a:t>Provisioned (PTUs)</a:t>
              </a:r>
            </a:p>
            <a:p>
              <a:pPr marL="0" marR="0" lvl="0" indent="0" algn="ctr" defTabSz="622300" rtl="0" eaLnBrk="1" fontAlgn="auto" latinLnBrk="0" hangingPunct="1">
                <a:lnSpc>
                  <a:spcPct val="100000"/>
                </a:lnSpc>
                <a:spcBef>
                  <a:spcPct val="0"/>
                </a:spcBef>
                <a:spcAft>
                  <a:spcPct val="3500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Sans Text Semibold"/>
                <a:ea typeface="+mn-ea"/>
                <a:cs typeface="+mn-cs"/>
              </a:endParaRPr>
            </a:p>
          </p:txBody>
        </p:sp>
        <p:sp>
          <p:nvSpPr>
            <p:cNvPr id="5" name="Rectangle: Rounded Corners 4">
              <a:extLst>
                <a:ext uri="{FF2B5EF4-FFF2-40B4-BE49-F238E27FC236}">
                  <a16:creationId xmlns:a16="http://schemas.microsoft.com/office/drawing/2014/main" id="{72075824-262A-DDCE-73C7-BC3B6CC9CD4D}"/>
                </a:ext>
              </a:extLst>
            </p:cNvPr>
            <p:cNvSpPr/>
            <p:nvPr/>
          </p:nvSpPr>
          <p:spPr>
            <a:xfrm>
              <a:off x="835636" y="4538492"/>
              <a:ext cx="10661950" cy="1207347"/>
            </a:xfrm>
            <a:prstGeom prst="roundRect">
              <a:avLst/>
            </a:prstGeom>
            <a:solidFill>
              <a:schemeClr val="bg2"/>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13162" tIns="213162" rIns="5811007" bIns="213162" numCol="1" spcCol="1270" anchor="ctr" anchorCtr="0">
              <a:noAutofit/>
            </a:bodyPr>
            <a:lstStyle/>
            <a:p>
              <a:pPr marL="0" marR="0" lvl="0" indent="0" algn="l" defTabSz="11112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Sans Text Semibold"/>
                  <a:ea typeface="+mn-ea"/>
                  <a:cs typeface="+mn-cs"/>
                </a:rPr>
                <a:t>Deployment type</a:t>
              </a:r>
            </a:p>
          </p:txBody>
        </p:sp>
        <p:sp>
          <p:nvSpPr>
            <p:cNvPr id="12" name="Rectangle: Rounded Corners 11">
              <a:extLst>
                <a:ext uri="{FF2B5EF4-FFF2-40B4-BE49-F238E27FC236}">
                  <a16:creationId xmlns:a16="http://schemas.microsoft.com/office/drawing/2014/main" id="{6EF02DA6-775A-F09F-3BA2-9A4B4DE44E66}"/>
                </a:ext>
              </a:extLst>
            </p:cNvPr>
            <p:cNvSpPr/>
            <p:nvPr/>
          </p:nvSpPr>
          <p:spPr>
            <a:xfrm>
              <a:off x="3272793" y="4722058"/>
              <a:ext cx="1069848" cy="845494"/>
            </a:xfrm>
            <a:prstGeom prst="roundRect">
              <a:avLst/>
            </a:prstGeom>
            <a:solidFill>
              <a:schemeClr val="accent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82808" tIns="82808" rIns="82808" bIns="82808" numCol="1" spcCol="1270" anchor="ctr"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ysClr val="window" lastClr="FFFFFF"/>
                  </a:solidFill>
                  <a:effectLst/>
                  <a:uLnTx/>
                  <a:uFillTx/>
                  <a:latin typeface="Segoe Sans Text Semibold"/>
                  <a:ea typeface="+mn-ea"/>
                  <a:cs typeface="+mn-cs"/>
                </a:rPr>
                <a:t>Global</a:t>
              </a:r>
            </a:p>
          </p:txBody>
        </p:sp>
        <p:sp>
          <p:nvSpPr>
            <p:cNvPr id="14" name="Rectangle: Rounded Corners 13">
              <a:extLst>
                <a:ext uri="{FF2B5EF4-FFF2-40B4-BE49-F238E27FC236}">
                  <a16:creationId xmlns:a16="http://schemas.microsoft.com/office/drawing/2014/main" id="{2B1C9A2A-632C-79BD-C3BE-596371E582FF}"/>
                </a:ext>
              </a:extLst>
            </p:cNvPr>
            <p:cNvSpPr/>
            <p:nvPr/>
          </p:nvSpPr>
          <p:spPr>
            <a:xfrm>
              <a:off x="5547445" y="4723552"/>
              <a:ext cx="1069848" cy="845494"/>
            </a:xfrm>
            <a:prstGeom prst="roundRect">
              <a:avLst/>
            </a:prstGeom>
            <a:solidFill>
              <a:schemeClr val="accent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67568" tIns="67568" rIns="67568" bIns="67568"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Sans Text Semibold"/>
                  <a:ea typeface="+mn-ea"/>
                  <a:cs typeface="+mn-cs"/>
                </a:rPr>
                <a:t>Regional</a:t>
              </a:r>
            </a:p>
          </p:txBody>
        </p:sp>
        <p:cxnSp>
          <p:nvCxnSpPr>
            <p:cNvPr id="20" name="Connector: Elbow 19">
              <a:extLst>
                <a:ext uri="{FF2B5EF4-FFF2-40B4-BE49-F238E27FC236}">
                  <a16:creationId xmlns:a16="http://schemas.microsoft.com/office/drawing/2014/main" id="{E6CC20C8-D426-0ACA-0BF8-6151AF2F5E56}"/>
                </a:ext>
                <a:ext uri="{C183D7F6-B498-43B3-948B-1728B52AA6E4}">
                  <adec:decorative xmlns:adec="http://schemas.microsoft.com/office/drawing/2017/decorative" val="1"/>
                </a:ext>
              </a:extLst>
            </p:cNvPr>
            <p:cNvCxnSpPr>
              <a:cxnSpLocks/>
              <a:stCxn id="8" idx="2"/>
              <a:endCxn id="16" idx="0"/>
            </p:cNvCxnSpPr>
            <p:nvPr/>
          </p:nvCxnSpPr>
          <p:spPr>
            <a:xfrm rot="16200000" flipH="1">
              <a:off x="8218115" y="1876073"/>
              <a:ext cx="586422" cy="2329810"/>
            </a:xfrm>
            <a:prstGeom prst="bentConnector3">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DEC3613-D345-4D1D-02FA-BF843B478A85}"/>
                </a:ext>
                <a:ext uri="{C183D7F6-B498-43B3-948B-1728B52AA6E4}">
                  <adec:decorative xmlns:adec="http://schemas.microsoft.com/office/drawing/2017/decorative" val="1"/>
                </a:ext>
              </a:extLst>
            </p:cNvPr>
            <p:cNvCxnSpPr>
              <a:cxnSpLocks/>
              <a:stCxn id="8" idx="2"/>
              <a:endCxn id="10" idx="0"/>
            </p:cNvCxnSpPr>
            <p:nvPr/>
          </p:nvCxnSpPr>
          <p:spPr>
            <a:xfrm rot="5400000">
              <a:off x="5851852" y="1839620"/>
              <a:ext cx="586422" cy="240271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3112C1D-75D9-8F3A-32C8-68541AC30586}"/>
                </a:ext>
                <a:ext uri="{C183D7F6-B498-43B3-948B-1728B52AA6E4}">
                  <adec:decorative xmlns:adec="http://schemas.microsoft.com/office/drawing/2017/decorative" val="1"/>
                </a:ext>
              </a:extLst>
            </p:cNvPr>
            <p:cNvCxnSpPr>
              <a:cxnSpLocks/>
              <a:stCxn id="10" idx="2"/>
              <a:endCxn id="12" idx="0"/>
            </p:cNvCxnSpPr>
            <p:nvPr/>
          </p:nvCxnSpPr>
          <p:spPr>
            <a:xfrm rot="5400000">
              <a:off x="4104524" y="3882876"/>
              <a:ext cx="542375" cy="1135988"/>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78C5CE9-AB1E-7F4C-75DA-8BE85F93E68B}"/>
                </a:ext>
                <a:ext uri="{C183D7F6-B498-43B3-948B-1728B52AA6E4}">
                  <adec:decorative xmlns:adec="http://schemas.microsoft.com/office/drawing/2017/decorative" val="1"/>
                </a:ext>
              </a:extLst>
            </p:cNvPr>
            <p:cNvCxnSpPr>
              <a:cxnSpLocks/>
              <a:stCxn id="10" idx="2"/>
              <a:endCxn id="14" idx="0"/>
            </p:cNvCxnSpPr>
            <p:nvPr/>
          </p:nvCxnSpPr>
          <p:spPr>
            <a:xfrm rot="16200000" flipH="1">
              <a:off x="5241103" y="3882285"/>
              <a:ext cx="543869" cy="1138664"/>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0F3B14BC-09C2-61B3-06C9-3CA08EA48DA8}"/>
                </a:ext>
              </a:extLst>
            </p:cNvPr>
            <p:cNvSpPr/>
            <p:nvPr/>
          </p:nvSpPr>
          <p:spPr>
            <a:xfrm>
              <a:off x="4405152" y="4733929"/>
              <a:ext cx="1069848" cy="845494"/>
            </a:xfrm>
            <a:prstGeom prst="roundRect">
              <a:avLst/>
            </a:prstGeom>
            <a:solidFill>
              <a:schemeClr val="accent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67568" tIns="67568" rIns="67568" bIns="67568"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Sans Text Semibold"/>
                  <a:ea typeface="+mn-ea"/>
                  <a:cs typeface="+mn-cs"/>
                </a:rPr>
                <a:t>Data</a:t>
              </a:r>
            </a:p>
            <a:p>
              <a:pPr marL="0" marR="0" lvl="0" indent="0" algn="ctr" defTabSz="444500" rtl="0" eaLnBrk="1" fontAlgn="auto" latinLnBrk="0" hangingPunct="1">
                <a:lnSpc>
                  <a:spcPct val="100000"/>
                </a:lnSpc>
                <a:spcBef>
                  <a:spcPct val="0"/>
                </a:spcBef>
                <a:spcAft>
                  <a:spcPct val="35000"/>
                </a:spcAft>
                <a:buClrTx/>
                <a:buSzTx/>
                <a:buFontTx/>
                <a:buNone/>
                <a:tabLst/>
                <a:defRPr/>
              </a:pPr>
              <a:r>
                <a:rPr lang="en-US" sz="1600" dirty="0">
                  <a:solidFill>
                    <a:prstClr val="white"/>
                  </a:solidFill>
                  <a:latin typeface="Segoe Sans Text Semibold"/>
                </a:rPr>
                <a:t>Zone</a:t>
              </a:r>
              <a:endParaRPr kumimoji="0" lang="en-US" sz="1600" b="0" i="0" u="none" strike="noStrike" kern="1200" cap="none" spc="0" normalizeH="0" baseline="0" noProof="0" dirty="0">
                <a:ln>
                  <a:noFill/>
                </a:ln>
                <a:solidFill>
                  <a:prstClr val="white"/>
                </a:solidFill>
                <a:effectLst/>
                <a:uLnTx/>
                <a:uFillTx/>
                <a:latin typeface="Segoe Sans Text Semibold"/>
                <a:ea typeface="+mn-ea"/>
                <a:cs typeface="+mn-cs"/>
              </a:endParaRPr>
            </a:p>
          </p:txBody>
        </p:sp>
        <p:cxnSp>
          <p:nvCxnSpPr>
            <p:cNvPr id="35" name="Connector: Elbow 34">
              <a:extLst>
                <a:ext uri="{FF2B5EF4-FFF2-40B4-BE49-F238E27FC236}">
                  <a16:creationId xmlns:a16="http://schemas.microsoft.com/office/drawing/2014/main" id="{5BE8AB88-52F8-3CF0-F1B4-BBBE2E439D7C}"/>
                </a:ext>
                <a:ext uri="{C183D7F6-B498-43B3-948B-1728B52AA6E4}">
                  <adec:decorative xmlns:adec="http://schemas.microsoft.com/office/drawing/2017/decorative" val="1"/>
                </a:ext>
              </a:extLst>
            </p:cNvPr>
            <p:cNvCxnSpPr>
              <a:cxnSpLocks/>
              <a:endCxn id="28" idx="0"/>
            </p:cNvCxnSpPr>
            <p:nvPr/>
          </p:nvCxnSpPr>
          <p:spPr>
            <a:xfrm rot="5400000">
              <a:off x="4664768" y="4454992"/>
              <a:ext cx="554246" cy="3629"/>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D271B674-0CF9-F1CB-1459-5E1D61C7154E}"/>
                </a:ext>
              </a:extLst>
            </p:cNvPr>
            <p:cNvSpPr/>
            <p:nvPr/>
          </p:nvSpPr>
          <p:spPr>
            <a:xfrm>
              <a:off x="6638324" y="3334188"/>
              <a:ext cx="1422583" cy="845494"/>
            </a:xfrm>
            <a:prstGeom prst="roundRect">
              <a:avLst/>
            </a:prstGeom>
            <a:solidFill>
              <a:schemeClr val="tx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82808" tIns="82808" rIns="82808" bIns="82808" numCol="1" spcCol="1270" anchor="ctr"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Sans Text Semibold"/>
                  <a:ea typeface="+mn-ea"/>
                  <a:cs typeface="+mn-cs"/>
                </a:rPr>
                <a:t>Batch</a:t>
              </a:r>
            </a:p>
          </p:txBody>
        </p:sp>
        <p:sp>
          <p:nvSpPr>
            <p:cNvPr id="39" name="Rectangle: Rounded Corners 38">
              <a:extLst>
                <a:ext uri="{FF2B5EF4-FFF2-40B4-BE49-F238E27FC236}">
                  <a16:creationId xmlns:a16="http://schemas.microsoft.com/office/drawing/2014/main" id="{5360C6B4-7E4B-5950-D3BE-63B2F77A2FB7}"/>
                </a:ext>
              </a:extLst>
            </p:cNvPr>
            <p:cNvSpPr/>
            <p:nvPr/>
          </p:nvSpPr>
          <p:spPr>
            <a:xfrm>
              <a:off x="6742917" y="4699253"/>
              <a:ext cx="1207008" cy="845494"/>
            </a:xfrm>
            <a:prstGeom prst="roundRect">
              <a:avLst/>
            </a:prstGeom>
            <a:solidFill>
              <a:schemeClr val="accent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82808" tIns="82808" rIns="82808" bIns="82808" numCol="1" spcCol="1270" anchor="ctr"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ysClr val="window" lastClr="FFFFFF"/>
                  </a:solidFill>
                  <a:effectLst/>
                  <a:uLnTx/>
                  <a:uFillTx/>
                  <a:latin typeface="Segoe Sans Text Semibold"/>
                  <a:ea typeface="+mn-ea"/>
                  <a:cs typeface="+mn-cs"/>
                </a:rPr>
                <a:t>Global</a:t>
              </a:r>
            </a:p>
          </p:txBody>
        </p:sp>
        <p:cxnSp>
          <p:nvCxnSpPr>
            <p:cNvPr id="43" name="Connector: Elbow 42">
              <a:extLst>
                <a:ext uri="{FF2B5EF4-FFF2-40B4-BE49-F238E27FC236}">
                  <a16:creationId xmlns:a16="http://schemas.microsoft.com/office/drawing/2014/main" id="{2D7A34C7-B9AF-5B67-2AFE-BD4945E0CD88}"/>
                </a:ext>
                <a:ext uri="{C183D7F6-B498-43B3-948B-1728B52AA6E4}">
                  <adec:decorative xmlns:adec="http://schemas.microsoft.com/office/drawing/2017/decorative" val="1"/>
                </a:ext>
              </a:extLst>
            </p:cNvPr>
            <p:cNvCxnSpPr>
              <a:cxnSpLocks/>
              <a:stCxn id="17" idx="2"/>
              <a:endCxn id="39" idx="0"/>
            </p:cNvCxnSpPr>
            <p:nvPr/>
          </p:nvCxnSpPr>
          <p:spPr>
            <a:xfrm rot="5400000">
              <a:off x="7088234" y="4437870"/>
              <a:ext cx="519571" cy="319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B2DDF22-0A15-7A90-80B6-819842790304}"/>
                </a:ext>
                <a:ext uri="{C183D7F6-B498-43B3-948B-1728B52AA6E4}">
                  <adec:decorative xmlns:adec="http://schemas.microsoft.com/office/drawing/2017/decorative" val="1"/>
                </a:ext>
              </a:extLst>
            </p:cNvPr>
            <p:cNvCxnSpPr>
              <a:cxnSpLocks/>
              <a:endCxn id="17" idx="0"/>
            </p:cNvCxnSpPr>
            <p:nvPr/>
          </p:nvCxnSpPr>
          <p:spPr>
            <a:xfrm rot="16200000" flipH="1">
              <a:off x="7054808" y="3039379"/>
              <a:ext cx="586421" cy="319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97031608-01C3-F5FD-83F2-20296C271E60}"/>
                </a:ext>
              </a:extLst>
            </p:cNvPr>
            <p:cNvSpPr/>
            <p:nvPr/>
          </p:nvSpPr>
          <p:spPr>
            <a:xfrm>
              <a:off x="8011864" y="4682851"/>
              <a:ext cx="1069848" cy="845494"/>
            </a:xfrm>
            <a:prstGeom prst="roundRect">
              <a:avLst/>
            </a:prstGeom>
            <a:solidFill>
              <a:schemeClr val="accent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82808" tIns="82808" rIns="82808" bIns="82808" numCol="1" spcCol="1270" anchor="ctr"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ysClr val="window" lastClr="FFFFFF"/>
                  </a:solidFill>
                  <a:effectLst/>
                  <a:uLnTx/>
                  <a:uFillTx/>
                  <a:latin typeface="Segoe Sans Text Semibold"/>
                  <a:ea typeface="+mn-ea"/>
                  <a:cs typeface="+mn-cs"/>
                </a:rPr>
                <a:t>Global</a:t>
              </a:r>
            </a:p>
          </p:txBody>
        </p:sp>
        <p:sp>
          <p:nvSpPr>
            <p:cNvPr id="55" name="Rectangle: Rounded Corners 54">
              <a:extLst>
                <a:ext uri="{FF2B5EF4-FFF2-40B4-BE49-F238E27FC236}">
                  <a16:creationId xmlns:a16="http://schemas.microsoft.com/office/drawing/2014/main" id="{FAD045F4-D62C-BA46-745D-BF77E5516D5D}"/>
                </a:ext>
              </a:extLst>
            </p:cNvPr>
            <p:cNvSpPr/>
            <p:nvPr/>
          </p:nvSpPr>
          <p:spPr>
            <a:xfrm>
              <a:off x="10286516" y="4684345"/>
              <a:ext cx="1069848" cy="845494"/>
            </a:xfrm>
            <a:prstGeom prst="roundRect">
              <a:avLst/>
            </a:prstGeom>
            <a:solidFill>
              <a:schemeClr val="accent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67568" tIns="67568" rIns="67568" bIns="67568"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Sans Text Semibold"/>
                  <a:ea typeface="+mn-ea"/>
                  <a:cs typeface="+mn-cs"/>
                </a:rPr>
                <a:t>Regional</a:t>
              </a:r>
            </a:p>
          </p:txBody>
        </p:sp>
        <p:sp>
          <p:nvSpPr>
            <p:cNvPr id="56" name="Rectangle: Rounded Corners 55">
              <a:extLst>
                <a:ext uri="{FF2B5EF4-FFF2-40B4-BE49-F238E27FC236}">
                  <a16:creationId xmlns:a16="http://schemas.microsoft.com/office/drawing/2014/main" id="{C21EAC0E-F97D-291F-FB9E-A26EAAD57A28}"/>
                </a:ext>
              </a:extLst>
            </p:cNvPr>
            <p:cNvSpPr/>
            <p:nvPr/>
          </p:nvSpPr>
          <p:spPr>
            <a:xfrm>
              <a:off x="9144223" y="4694722"/>
              <a:ext cx="1069848" cy="845494"/>
            </a:xfrm>
            <a:prstGeom prst="roundRect">
              <a:avLst/>
            </a:prstGeom>
            <a:solidFill>
              <a:schemeClr val="accent2"/>
            </a:solidFill>
            <a:ln w="19050" cap="flat" cmpd="sng" algn="ctr">
              <a:noFill/>
              <a:prstDash val="solid"/>
              <a:miter lim="800000"/>
            </a:ln>
            <a:effectLst>
              <a:outerShdw blurRad="63500" dist="63500" dir="2400000" algn="ctr" rotWithShape="0">
                <a:srgbClr val="454142">
                  <a:alpha val="20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67568" tIns="67568" rIns="67568" bIns="67568"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Sans Text Semibold"/>
                  <a:ea typeface="+mn-ea"/>
                  <a:cs typeface="+mn-cs"/>
                </a:rPr>
                <a:t>Data</a:t>
              </a:r>
            </a:p>
            <a:p>
              <a:pPr marL="0" marR="0" lvl="0" indent="0" algn="ctr" defTabSz="444500" rtl="0" eaLnBrk="1" fontAlgn="auto" latinLnBrk="0" hangingPunct="1">
                <a:lnSpc>
                  <a:spcPct val="100000"/>
                </a:lnSpc>
                <a:spcBef>
                  <a:spcPct val="0"/>
                </a:spcBef>
                <a:spcAft>
                  <a:spcPct val="35000"/>
                </a:spcAft>
                <a:buClrTx/>
                <a:buSzTx/>
                <a:buFontTx/>
                <a:buNone/>
                <a:tabLst/>
                <a:defRPr/>
              </a:pPr>
              <a:r>
                <a:rPr lang="en-US" sz="1600" dirty="0">
                  <a:solidFill>
                    <a:prstClr val="white"/>
                  </a:solidFill>
                  <a:latin typeface="Segoe Sans Text Semibold"/>
                </a:rPr>
                <a:t>Zone</a:t>
              </a:r>
              <a:endParaRPr kumimoji="0" lang="en-US" sz="1600" b="0" i="0" u="none" strike="noStrike" kern="1200" cap="none" spc="0" normalizeH="0" baseline="0" noProof="0" dirty="0">
                <a:ln>
                  <a:noFill/>
                </a:ln>
                <a:solidFill>
                  <a:prstClr val="white"/>
                </a:solidFill>
                <a:effectLst/>
                <a:uLnTx/>
                <a:uFillTx/>
                <a:latin typeface="Segoe Sans Text Semibold"/>
                <a:ea typeface="+mn-ea"/>
                <a:cs typeface="+mn-cs"/>
              </a:endParaRPr>
            </a:p>
          </p:txBody>
        </p:sp>
        <p:cxnSp>
          <p:nvCxnSpPr>
            <p:cNvPr id="57" name="Connector: Elbow 56">
              <a:extLst>
                <a:ext uri="{FF2B5EF4-FFF2-40B4-BE49-F238E27FC236}">
                  <a16:creationId xmlns:a16="http://schemas.microsoft.com/office/drawing/2014/main" id="{B580E33A-0DA7-535E-7F58-ADAFFFDE3F90}"/>
                </a:ext>
                <a:ext uri="{C183D7F6-B498-43B3-948B-1728B52AA6E4}">
                  <adec:decorative xmlns:adec="http://schemas.microsoft.com/office/drawing/2017/decorative" val="1"/>
                </a:ext>
              </a:extLst>
            </p:cNvPr>
            <p:cNvCxnSpPr>
              <a:cxnSpLocks/>
              <a:stCxn id="16" idx="2"/>
              <a:endCxn id="56" idx="0"/>
            </p:cNvCxnSpPr>
            <p:nvPr/>
          </p:nvCxnSpPr>
          <p:spPr>
            <a:xfrm rot="16200000" flipH="1">
              <a:off x="9420170" y="4435744"/>
              <a:ext cx="515039" cy="291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2FB6B5A-1840-95F1-E7ED-71FDE8385C00}"/>
                </a:ext>
                <a:ext uri="{C183D7F6-B498-43B3-948B-1728B52AA6E4}">
                  <adec:decorative xmlns:adec="http://schemas.microsoft.com/office/drawing/2017/decorative" val="1"/>
                </a:ext>
              </a:extLst>
            </p:cNvPr>
            <p:cNvCxnSpPr>
              <a:cxnSpLocks/>
              <a:stCxn id="16" idx="2"/>
              <a:endCxn id="54" idx="0"/>
            </p:cNvCxnSpPr>
            <p:nvPr/>
          </p:nvCxnSpPr>
          <p:spPr>
            <a:xfrm rot="5400000">
              <a:off x="8859926" y="3866546"/>
              <a:ext cx="503168" cy="1129443"/>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C1850F6-A539-E49B-912C-F7667F8E2491}"/>
                </a:ext>
                <a:ext uri="{C183D7F6-B498-43B3-948B-1728B52AA6E4}">
                  <adec:decorative xmlns:adec="http://schemas.microsoft.com/office/drawing/2017/decorative" val="1"/>
                </a:ext>
              </a:extLst>
            </p:cNvPr>
            <p:cNvCxnSpPr>
              <a:cxnSpLocks/>
              <a:stCxn id="16" idx="2"/>
              <a:endCxn id="55" idx="0"/>
            </p:cNvCxnSpPr>
            <p:nvPr/>
          </p:nvCxnSpPr>
          <p:spPr>
            <a:xfrm rot="16200000" flipH="1">
              <a:off x="9996504" y="3859409"/>
              <a:ext cx="504662" cy="1145209"/>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45768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6339-8C90-5332-F65E-F63941DCCC72}"/>
              </a:ext>
            </a:extLst>
          </p:cNvPr>
          <p:cNvSpPr>
            <a:spLocks noGrp="1"/>
          </p:cNvSpPr>
          <p:nvPr>
            <p:ph type="title"/>
          </p:nvPr>
        </p:nvSpPr>
        <p:spPr/>
        <p:txBody>
          <a:bodyPr/>
          <a:lstStyle/>
          <a:p>
            <a:pPr defTabSz="1371600">
              <a:tabLst>
                <a:tab pos="1371600" algn="l"/>
              </a:tabLst>
              <a:defRPr/>
            </a:pPr>
            <a:r>
              <a:rPr lang="en-US" b="1">
                <a:gradFill>
                  <a:gsLst>
                    <a:gs pos="0">
                      <a:srgbClr val="C03BC4"/>
                    </a:gs>
                    <a:gs pos="80000">
                      <a:srgbClr val="0078D4"/>
                    </a:gs>
                  </a:gsLst>
                  <a:path path="circle">
                    <a:fillToRect l="100000" t="100000"/>
                  </a:path>
                </a:gradFill>
                <a:latin typeface="Segoe UI Semibold" panose="020F0502020204030204" pitchFamily="34" charset="0"/>
              </a:rPr>
              <a:t>Agenda</a:t>
            </a:r>
          </a:p>
        </p:txBody>
      </p:sp>
      <p:sp>
        <p:nvSpPr>
          <p:cNvPr id="3" name="Oval 2">
            <a:extLst>
              <a:ext uri="{FF2B5EF4-FFF2-40B4-BE49-F238E27FC236}">
                <a16:creationId xmlns:a16="http://schemas.microsoft.com/office/drawing/2014/main" id="{3F1BC283-ACC0-9C8A-CC7A-C3B78330B6D6}"/>
              </a:ext>
              <a:ext uri="{C183D7F6-B498-43B3-948B-1728B52AA6E4}">
                <adec:decorative xmlns:adec="http://schemas.microsoft.com/office/drawing/2017/decorative" val="1"/>
              </a:ext>
            </a:extLst>
          </p:cNvPr>
          <p:cNvSpPr/>
          <p:nvPr/>
        </p:nvSpPr>
        <p:spPr bwMode="auto">
          <a:xfrm>
            <a:off x="5291147" y="1377547"/>
            <a:ext cx="422186" cy="4221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1" name="TextBox 10">
            <a:extLst>
              <a:ext uri="{FF2B5EF4-FFF2-40B4-BE49-F238E27FC236}">
                <a16:creationId xmlns:a16="http://schemas.microsoft.com/office/drawing/2014/main" id="{92EEAA5C-E992-B455-562D-0662A4DD8B9B}"/>
              </a:ext>
            </a:extLst>
          </p:cNvPr>
          <p:cNvSpPr txBox="1"/>
          <p:nvPr/>
        </p:nvSpPr>
        <p:spPr>
          <a:xfrm>
            <a:off x="6002259" y="1458122"/>
            <a:ext cx="506995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HK" sz="1800"/>
              <a:t>AI in Different Industries</a:t>
            </a:r>
            <a:endParaRPr kumimoji="0" lang="en-US" sz="18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endParaRPr>
          </a:p>
        </p:txBody>
      </p:sp>
      <p:sp>
        <p:nvSpPr>
          <p:cNvPr id="5" name="Oval 4">
            <a:extLst>
              <a:ext uri="{FF2B5EF4-FFF2-40B4-BE49-F238E27FC236}">
                <a16:creationId xmlns:a16="http://schemas.microsoft.com/office/drawing/2014/main" id="{24915507-6BAC-90BC-149F-688BE37336B1}"/>
              </a:ext>
              <a:ext uri="{C183D7F6-B498-43B3-948B-1728B52AA6E4}">
                <adec:decorative xmlns:adec="http://schemas.microsoft.com/office/drawing/2017/decorative" val="1"/>
              </a:ext>
            </a:extLst>
          </p:cNvPr>
          <p:cNvSpPr/>
          <p:nvPr/>
        </p:nvSpPr>
        <p:spPr bwMode="auto">
          <a:xfrm>
            <a:off x="5291147" y="2153539"/>
            <a:ext cx="422186" cy="4221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9" name="Oval 8">
            <a:extLst>
              <a:ext uri="{FF2B5EF4-FFF2-40B4-BE49-F238E27FC236}">
                <a16:creationId xmlns:a16="http://schemas.microsoft.com/office/drawing/2014/main" id="{798A15B4-FA54-4A2F-7010-9E242EF7E0B5}"/>
              </a:ext>
              <a:ext uri="{C183D7F6-B498-43B3-948B-1728B52AA6E4}">
                <adec:decorative xmlns:adec="http://schemas.microsoft.com/office/drawing/2017/decorative" val="1"/>
              </a:ext>
            </a:extLst>
          </p:cNvPr>
          <p:cNvSpPr/>
          <p:nvPr/>
        </p:nvSpPr>
        <p:spPr bwMode="auto">
          <a:xfrm>
            <a:off x="5291147" y="4075636"/>
            <a:ext cx="422186" cy="4221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4" name="TextBox 13">
            <a:extLst>
              <a:ext uri="{FF2B5EF4-FFF2-40B4-BE49-F238E27FC236}">
                <a16:creationId xmlns:a16="http://schemas.microsoft.com/office/drawing/2014/main" id="{AD505667-113C-B23D-3591-1D4612C84F27}"/>
              </a:ext>
            </a:extLst>
          </p:cNvPr>
          <p:cNvSpPr txBox="1"/>
          <p:nvPr/>
        </p:nvSpPr>
        <p:spPr>
          <a:xfrm>
            <a:off x="6002259" y="2254889"/>
            <a:ext cx="506995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HK" sz="1800"/>
              <a:t>Industry Solutions and Reference Architectures</a:t>
            </a:r>
            <a:endParaRPr kumimoji="0" lang="en-US" sz="18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endParaRPr>
          </a:p>
        </p:txBody>
      </p:sp>
      <p:sp>
        <p:nvSpPr>
          <p:cNvPr id="15" name="Oval 14">
            <a:extLst>
              <a:ext uri="{FF2B5EF4-FFF2-40B4-BE49-F238E27FC236}">
                <a16:creationId xmlns:a16="http://schemas.microsoft.com/office/drawing/2014/main" id="{BA211992-78B8-BE16-345F-64F8D4932621}"/>
              </a:ext>
              <a:ext uri="{C183D7F6-B498-43B3-948B-1728B52AA6E4}">
                <adec:decorative xmlns:adec="http://schemas.microsoft.com/office/drawing/2017/decorative" val="1"/>
              </a:ext>
            </a:extLst>
          </p:cNvPr>
          <p:cNvSpPr/>
          <p:nvPr/>
        </p:nvSpPr>
        <p:spPr bwMode="auto">
          <a:xfrm>
            <a:off x="5291147" y="4851628"/>
            <a:ext cx="422186" cy="4221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17" name="TextBox 16">
            <a:extLst>
              <a:ext uri="{FF2B5EF4-FFF2-40B4-BE49-F238E27FC236}">
                <a16:creationId xmlns:a16="http://schemas.microsoft.com/office/drawing/2014/main" id="{DED39C08-A0A6-6857-E52C-D3968D4A35F8}"/>
              </a:ext>
            </a:extLst>
          </p:cNvPr>
          <p:cNvSpPr txBox="1"/>
          <p:nvPr/>
        </p:nvSpPr>
        <p:spPr>
          <a:xfrm>
            <a:off x="6002259" y="4166135"/>
            <a:ext cx="506995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HK" sz="1800"/>
              <a:t>PTU and how we can leverage it</a:t>
            </a:r>
            <a:endParaRPr kumimoji="0" lang="en-US" sz="18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endParaRPr>
          </a:p>
        </p:txBody>
      </p:sp>
      <p:sp>
        <p:nvSpPr>
          <p:cNvPr id="19" name="TextBox 18">
            <a:extLst>
              <a:ext uri="{FF2B5EF4-FFF2-40B4-BE49-F238E27FC236}">
                <a16:creationId xmlns:a16="http://schemas.microsoft.com/office/drawing/2014/main" id="{D2905B60-D15E-2FBF-CC6C-0E033ACA2A61}"/>
              </a:ext>
            </a:extLst>
          </p:cNvPr>
          <p:cNvSpPr txBox="1"/>
          <p:nvPr/>
        </p:nvSpPr>
        <p:spPr>
          <a:xfrm>
            <a:off x="6002259" y="4938868"/>
            <a:ext cx="506995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lang="en-US" sz="1800">
                <a:gradFill>
                  <a:gsLst>
                    <a:gs pos="6993">
                      <a:srgbClr val="000000"/>
                    </a:gs>
                    <a:gs pos="20280">
                      <a:srgbClr val="000000"/>
                    </a:gs>
                  </a:gsLst>
                  <a:lin ang="0" scaled="0"/>
                </a:gradFill>
                <a:latin typeface="Segoe Sans Text Semibold"/>
              </a:rPr>
              <a:t>Latest AI Updates</a:t>
            </a:r>
            <a:endParaRPr kumimoji="0" lang="en-US" sz="18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endParaRPr>
          </a:p>
        </p:txBody>
      </p:sp>
      <p:sp>
        <p:nvSpPr>
          <p:cNvPr id="4" name="TextBox 3">
            <a:extLst>
              <a:ext uri="{FF2B5EF4-FFF2-40B4-BE49-F238E27FC236}">
                <a16:creationId xmlns:a16="http://schemas.microsoft.com/office/drawing/2014/main" id="{7948F471-C8A1-6C5C-75DA-10BD9746F2BA}"/>
              </a:ext>
            </a:extLst>
          </p:cNvPr>
          <p:cNvSpPr txBox="1"/>
          <p:nvPr/>
        </p:nvSpPr>
        <p:spPr>
          <a:xfrm>
            <a:off x="6002259" y="2831021"/>
            <a:ext cx="5069956" cy="88229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lgn="l">
              <a:buFontTx/>
              <a:buChar char="-"/>
              <a:defRPr/>
            </a:pPr>
            <a:r>
              <a:rPr lang="en-US" sz="1800">
                <a:gradFill>
                  <a:gsLst>
                    <a:gs pos="6993">
                      <a:srgbClr val="000000"/>
                    </a:gs>
                    <a:gs pos="20280">
                      <a:srgbClr val="000000"/>
                    </a:gs>
                  </a:gsLst>
                  <a:lin ang="0" scaled="0"/>
                </a:gradFill>
                <a:latin typeface="Segoe Sans Text Semibold"/>
              </a:rPr>
              <a:t>Adoption Framework</a:t>
            </a:r>
            <a:endParaRPr kumimoji="0" lang="en-US" sz="18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endParaRPr>
          </a:p>
          <a:p>
            <a:pPr marL="285750" lvl="0" indent="-285750" algn="l">
              <a:buFontTx/>
              <a:buChar char="-"/>
              <a:defRPr/>
            </a:pPr>
            <a:r>
              <a:rPr kumimoji="0" lang="en-US" sz="18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rPr>
              <a:t>AI Foundation</a:t>
            </a:r>
          </a:p>
          <a:p>
            <a:pPr marL="285750" lvl="0" indent="-285750" algn="l">
              <a:buFontTx/>
              <a:buChar char="-"/>
              <a:defRPr/>
            </a:pPr>
            <a:r>
              <a:rPr kumimoji="0" lang="en-US" sz="18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rPr>
              <a:t>3 Solutions</a:t>
            </a:r>
          </a:p>
        </p:txBody>
      </p:sp>
    </p:spTree>
    <p:extLst>
      <p:ext uri="{BB962C8B-B14F-4D97-AF65-F5344CB8AC3E}">
        <p14:creationId xmlns:p14="http://schemas.microsoft.com/office/powerpoint/2010/main" val="427948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00"/>
                                  </p:stCondLst>
                                  <p:childTnLst>
                                    <p:animMotion origin="layout" path="M -3.33333E-6 -4.44444E-6 L -3.33333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33333E-6 1.11111E-6 L -3.33333E-6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3.33333E-6 -7.40741E-7 L -3.33333E-6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300"/>
                                  </p:stCondLst>
                                  <p:childTnLst>
                                    <p:animMotion origin="layout" path="M -1.66667E-6 -1.85185E-6 L -1.666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300"/>
                                  </p:stCondLst>
                                  <p:childTnLst>
                                    <p:animMotion origin="layout" path="M -1.66667E-6 2.22222E-6 L -1.66667E-6 0.03541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3.33333E-6 -3.7037E-6 L -3.33333E-6 0.03542 " pathEditMode="relative" rAng="0" ptsTypes="AA">
                                      <p:cBhvr>
                                        <p:cTn id="34" dur="700" spd="-100000" fill="hold"/>
                                        <p:tgtEl>
                                          <p:spTgt spid="15"/>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100000" fill="hold" grpId="1" nodeType="withEffect">
                                  <p:stCondLst>
                                    <p:cond delay="300"/>
                                  </p:stCondLst>
                                  <p:childTnLst>
                                    <p:animMotion origin="layout" path="M -1.66667E-6 7.40741E-7 L -1.66667E-6 0.03542 " pathEditMode="relative" rAng="0" ptsTypes="AA">
                                      <p:cBhvr>
                                        <p:cTn id="39" dur="700" spd="-100000" fill="hold"/>
                                        <p:tgtEl>
                                          <p:spTgt spid="17"/>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300"/>
                                  </p:stCondLst>
                                  <p:childTnLst>
                                    <p:animMotion origin="layout" path="M -1.66667E-6 -7.40741E-7 L -1.66667E-6 0.03542 " pathEditMode="relative" rAng="0" ptsTypes="AA">
                                      <p:cBhvr>
                                        <p:cTn id="44" dur="700" spd="-100000" fill="hold"/>
                                        <p:tgtEl>
                                          <p:spTgt spid="19"/>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42" presetClass="path" presetSubtype="0" decel="100000" fill="hold" grpId="1" nodeType="withEffect">
                                  <p:stCondLst>
                                    <p:cond delay="300"/>
                                  </p:stCondLst>
                                  <p:childTnLst>
                                    <p:animMotion origin="layout" path="M -1.66667E-6 2.22222E-6 L -1.66667E-6 0.03541 " pathEditMode="relative" rAng="0" ptsTypes="AA">
                                      <p:cBhvr>
                                        <p:cTn id="4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p:bldP spid="11" grpId="1"/>
      <p:bldP spid="5" grpId="0" animBg="1"/>
      <p:bldP spid="5" grpId="1" animBg="1"/>
      <p:bldP spid="9" grpId="0" animBg="1"/>
      <p:bldP spid="9" grpId="1" animBg="1"/>
      <p:bldP spid="14" grpId="0"/>
      <p:bldP spid="14" grpId="1"/>
      <p:bldP spid="15" grpId="0" animBg="1"/>
      <p:bldP spid="15" grpId="1" animBg="1"/>
      <p:bldP spid="17" grpId="0"/>
      <p:bldP spid="17" grpId="1"/>
      <p:bldP spid="19" grpId="0"/>
      <p:bldP spid="19" grpId="1"/>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E6BE-7559-1767-9A77-FB3B8DFEBD0A}"/>
              </a:ext>
            </a:extLst>
          </p:cNvPr>
          <p:cNvSpPr>
            <a:spLocks noGrp="1"/>
          </p:cNvSpPr>
          <p:nvPr>
            <p:ph type="title"/>
          </p:nvPr>
        </p:nvSpPr>
        <p:spPr/>
        <p:txBody>
          <a:bodyPr/>
          <a:lstStyle/>
          <a:p>
            <a:r>
              <a:rPr lang="en-US" dirty="0"/>
              <a:t>Latest PTU Price</a:t>
            </a:r>
          </a:p>
        </p:txBody>
      </p:sp>
      <p:graphicFrame>
        <p:nvGraphicFramePr>
          <p:cNvPr id="3" name="Table 2">
            <a:extLst>
              <a:ext uri="{FF2B5EF4-FFF2-40B4-BE49-F238E27FC236}">
                <a16:creationId xmlns:a16="http://schemas.microsoft.com/office/drawing/2014/main" id="{D0A7AA01-449C-74C1-935E-B7C3D74F6551}"/>
              </a:ext>
            </a:extLst>
          </p:cNvPr>
          <p:cNvGraphicFramePr>
            <a:graphicFrameLocks noGrp="1"/>
          </p:cNvGraphicFramePr>
          <p:nvPr>
            <p:extLst>
              <p:ext uri="{D42A27DB-BD31-4B8C-83A1-F6EECF244321}">
                <p14:modId xmlns:p14="http://schemas.microsoft.com/office/powerpoint/2010/main" val="921482744"/>
              </p:ext>
            </p:extLst>
          </p:nvPr>
        </p:nvGraphicFramePr>
        <p:xfrm>
          <a:off x="673825" y="1496597"/>
          <a:ext cx="11110008" cy="2137304"/>
        </p:xfrm>
        <a:graphic>
          <a:graphicData uri="http://schemas.openxmlformats.org/drawingml/2006/table">
            <a:tbl>
              <a:tblPr firstRow="1" bandRow="1">
                <a:tableStyleId>{B301B821-A1FF-4177-AEE7-76D212191A09}</a:tableStyleId>
              </a:tblPr>
              <a:tblGrid>
                <a:gridCol w="2777502">
                  <a:extLst>
                    <a:ext uri="{9D8B030D-6E8A-4147-A177-3AD203B41FA5}">
                      <a16:colId xmlns:a16="http://schemas.microsoft.com/office/drawing/2014/main" val="682052725"/>
                    </a:ext>
                  </a:extLst>
                </a:gridCol>
                <a:gridCol w="3186296">
                  <a:extLst>
                    <a:ext uri="{9D8B030D-6E8A-4147-A177-3AD203B41FA5}">
                      <a16:colId xmlns:a16="http://schemas.microsoft.com/office/drawing/2014/main" val="1961292273"/>
                    </a:ext>
                  </a:extLst>
                </a:gridCol>
                <a:gridCol w="2573105">
                  <a:extLst>
                    <a:ext uri="{9D8B030D-6E8A-4147-A177-3AD203B41FA5}">
                      <a16:colId xmlns:a16="http://schemas.microsoft.com/office/drawing/2014/main" val="746312822"/>
                    </a:ext>
                  </a:extLst>
                </a:gridCol>
                <a:gridCol w="2573105">
                  <a:extLst>
                    <a:ext uri="{9D8B030D-6E8A-4147-A177-3AD203B41FA5}">
                      <a16:colId xmlns:a16="http://schemas.microsoft.com/office/drawing/2014/main" val="2798938113"/>
                    </a:ext>
                  </a:extLst>
                </a:gridCol>
              </a:tblGrid>
              <a:tr h="470429">
                <a:tc>
                  <a:txBody>
                    <a:bodyPr/>
                    <a:lstStyle/>
                    <a:p>
                      <a:r>
                        <a:rPr lang="en-US" sz="1500" b="1" dirty="0">
                          <a:effectLst/>
                        </a:rPr>
                        <a:t>Deployment option</a:t>
                      </a:r>
                      <a:endParaRPr lang="en-US" sz="1500" dirty="0">
                        <a:effectLst/>
                      </a:endParaRPr>
                    </a:p>
                  </a:txBody>
                  <a:tcPr marL="67204" marR="67204" marT="33602" marB="33602" anchor="ctr"/>
                </a:tc>
                <a:tc>
                  <a:txBody>
                    <a:bodyPr/>
                    <a:lstStyle/>
                    <a:p>
                      <a:r>
                        <a:rPr lang="en-US" sz="1500" b="1" dirty="0">
                          <a:effectLst/>
                        </a:rPr>
                        <a:t>Hourly PTU</a:t>
                      </a:r>
                      <a:endParaRPr lang="en-US" sz="1500" dirty="0">
                        <a:effectLst/>
                      </a:endParaRPr>
                    </a:p>
                  </a:txBody>
                  <a:tcPr marL="67204" marR="67204" marT="33602" marB="33602" anchor="ctr"/>
                </a:tc>
                <a:tc>
                  <a:txBody>
                    <a:bodyPr/>
                    <a:lstStyle/>
                    <a:p>
                      <a:r>
                        <a:rPr lang="en-US" sz="1500" b="1" dirty="0">
                          <a:effectLst/>
                        </a:rPr>
                        <a:t>One month reservation per PTU</a:t>
                      </a:r>
                      <a:endParaRPr lang="en-US" sz="1500" dirty="0">
                        <a:effectLst/>
                      </a:endParaRPr>
                    </a:p>
                  </a:txBody>
                  <a:tcPr marL="67204" marR="67204" marT="33602" marB="33602" anchor="ctr"/>
                </a:tc>
                <a:tc>
                  <a:txBody>
                    <a:bodyPr/>
                    <a:lstStyle/>
                    <a:p>
                      <a:r>
                        <a:rPr lang="en-US" sz="1500" b="1">
                          <a:effectLst/>
                        </a:rPr>
                        <a:t>One year reservation per PTU</a:t>
                      </a:r>
                      <a:endParaRPr lang="en-US" sz="1500">
                        <a:effectLst/>
                      </a:endParaRPr>
                    </a:p>
                  </a:txBody>
                  <a:tcPr marL="67204" marR="67204" marT="33602" marB="33602" anchor="ctr"/>
                </a:tc>
                <a:extLst>
                  <a:ext uri="{0D108BD9-81ED-4DB2-BD59-A6C34878D82A}">
                    <a16:rowId xmlns:a16="http://schemas.microsoft.com/office/drawing/2014/main" val="2224934928"/>
                  </a:ext>
                </a:extLst>
              </a:tr>
              <a:tr h="672042">
                <a:tc>
                  <a:txBody>
                    <a:bodyPr/>
                    <a:lstStyle/>
                    <a:p>
                      <a:r>
                        <a:rPr lang="en-US" sz="1500" b="1" dirty="0">
                          <a:effectLst/>
                        </a:rPr>
                        <a:t>Provisioned Global</a:t>
                      </a:r>
                      <a:endParaRPr lang="en-US" sz="1500" dirty="0">
                        <a:effectLst/>
                      </a:endParaRPr>
                    </a:p>
                  </a:txBody>
                  <a:tcPr marL="67204" marR="67204" marT="33602" marB="33602" anchor="ctr"/>
                </a:tc>
                <a:tc>
                  <a:txBody>
                    <a:bodyPr/>
                    <a:lstStyle/>
                    <a:p>
                      <a:r>
                        <a:rPr lang="en-US" sz="1500" dirty="0">
                          <a:effectLst/>
                        </a:rPr>
                        <a:t>Current: $2.00 per hour</a:t>
                      </a:r>
                      <a:br>
                        <a:rPr lang="en-US" sz="1500" dirty="0">
                          <a:effectLst/>
                        </a:rPr>
                      </a:br>
                      <a:r>
                        <a:rPr lang="en-US" sz="1500" dirty="0">
                          <a:effectLst/>
                          <a:highlight>
                            <a:srgbClr val="FFFF00"/>
                          </a:highlight>
                        </a:rPr>
                        <a:t>November 1, 2024: $1.00 per hour</a:t>
                      </a:r>
                    </a:p>
                  </a:txBody>
                  <a:tcPr marL="67204" marR="67204" marT="33602" marB="33602" anchor="ctr"/>
                </a:tc>
                <a:tc>
                  <a:txBody>
                    <a:bodyPr/>
                    <a:lstStyle/>
                    <a:p>
                      <a:r>
                        <a:rPr lang="en-US" sz="1500" dirty="0">
                          <a:effectLst/>
                        </a:rPr>
                        <a:t>$260 per month  </a:t>
                      </a:r>
                    </a:p>
                  </a:txBody>
                  <a:tcPr marL="67204" marR="67204" marT="33602" marB="33602" anchor="ctr"/>
                </a:tc>
                <a:tc>
                  <a:txBody>
                    <a:bodyPr/>
                    <a:lstStyle/>
                    <a:p>
                      <a:r>
                        <a:rPr lang="en-US" sz="1500" dirty="0">
                          <a:effectLst/>
                        </a:rPr>
                        <a:t>$221 per month</a:t>
                      </a:r>
                    </a:p>
                  </a:txBody>
                  <a:tcPr marL="67204" marR="67204" marT="33602" marB="33602" anchor="ctr"/>
                </a:tc>
                <a:extLst>
                  <a:ext uri="{0D108BD9-81ED-4DB2-BD59-A6C34878D82A}">
                    <a16:rowId xmlns:a16="http://schemas.microsoft.com/office/drawing/2014/main" val="1342960100"/>
                  </a:ext>
                </a:extLst>
              </a:tr>
              <a:tr h="470429">
                <a:tc>
                  <a:txBody>
                    <a:bodyPr/>
                    <a:lstStyle/>
                    <a:p>
                      <a:r>
                        <a:rPr lang="en-US" sz="1500" b="1">
                          <a:effectLst/>
                        </a:rPr>
                        <a:t>Provisioned Data Zone</a:t>
                      </a:r>
                      <a:r>
                        <a:rPr lang="en-US" sz="1500" b="1" baseline="30000">
                          <a:solidFill>
                            <a:srgbClr val="FF0000"/>
                          </a:solidFill>
                          <a:effectLst/>
                        </a:rPr>
                        <a:t>New</a:t>
                      </a:r>
                      <a:r>
                        <a:rPr lang="en-US" sz="1500" b="1">
                          <a:effectLst/>
                        </a:rPr>
                        <a:t>  </a:t>
                      </a:r>
                      <a:endParaRPr lang="en-US" sz="1500">
                        <a:effectLst/>
                      </a:endParaRPr>
                    </a:p>
                  </a:txBody>
                  <a:tcPr marL="67204" marR="67204" marT="33602" marB="33602" anchor="ctr"/>
                </a:tc>
                <a:tc>
                  <a:txBody>
                    <a:bodyPr/>
                    <a:lstStyle/>
                    <a:p>
                      <a:r>
                        <a:rPr lang="en-US" sz="1500" dirty="0">
                          <a:effectLst/>
                          <a:highlight>
                            <a:srgbClr val="FFFF00"/>
                          </a:highlight>
                        </a:rPr>
                        <a:t>November 1, 2024: $1.10 per hour  </a:t>
                      </a:r>
                    </a:p>
                  </a:txBody>
                  <a:tcPr marL="67204" marR="67204" marT="33602" marB="33602" anchor="ctr"/>
                </a:tc>
                <a:tc>
                  <a:txBody>
                    <a:bodyPr/>
                    <a:lstStyle/>
                    <a:p>
                      <a:r>
                        <a:rPr lang="en-US" sz="1500" dirty="0">
                          <a:effectLst/>
                        </a:rPr>
                        <a:t>$260 per month</a:t>
                      </a:r>
                    </a:p>
                  </a:txBody>
                  <a:tcPr marL="67204" marR="67204" marT="33602" marB="33602" anchor="ctr"/>
                </a:tc>
                <a:tc>
                  <a:txBody>
                    <a:bodyPr/>
                    <a:lstStyle/>
                    <a:p>
                      <a:r>
                        <a:rPr lang="en-US" sz="1500" dirty="0">
                          <a:effectLst/>
                        </a:rPr>
                        <a:t>$221 per month</a:t>
                      </a:r>
                    </a:p>
                  </a:txBody>
                  <a:tcPr marL="67204" marR="67204" marT="33602" marB="33602" anchor="ctr"/>
                </a:tc>
                <a:extLst>
                  <a:ext uri="{0D108BD9-81ED-4DB2-BD59-A6C34878D82A}">
                    <a16:rowId xmlns:a16="http://schemas.microsoft.com/office/drawing/2014/main" val="3239303327"/>
                  </a:ext>
                </a:extLst>
              </a:tr>
              <a:tr h="470429">
                <a:tc>
                  <a:txBody>
                    <a:bodyPr/>
                    <a:lstStyle/>
                    <a:p>
                      <a:r>
                        <a:rPr lang="en-US" sz="1500" b="1" dirty="0">
                          <a:effectLst/>
                        </a:rPr>
                        <a:t>Regional</a:t>
                      </a:r>
                    </a:p>
                  </a:txBody>
                  <a:tcPr marL="67204" marR="67204" marT="33602" marB="33602" anchor="ctr"/>
                </a:tc>
                <a:tc>
                  <a:txBody>
                    <a:bodyPr/>
                    <a:lstStyle/>
                    <a:p>
                      <a:r>
                        <a:rPr lang="en-US" sz="1500" dirty="0">
                          <a:effectLst/>
                        </a:rPr>
                        <a:t>$2.00 per hour</a:t>
                      </a:r>
                    </a:p>
                  </a:txBody>
                  <a:tcPr marL="67204" marR="67204" marT="33602" marB="33602"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dirty="0">
                          <a:effectLst/>
                        </a:rPr>
                        <a:t>$260 per month</a:t>
                      </a:r>
                    </a:p>
                  </a:txBody>
                  <a:tcPr marL="67204" marR="67204" marT="33602" marB="33602"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dirty="0">
                          <a:effectLst/>
                        </a:rPr>
                        <a:t>$221 per month</a:t>
                      </a:r>
                    </a:p>
                  </a:txBody>
                  <a:tcPr marL="67204" marR="67204" marT="33602" marB="33602" anchor="ctr"/>
                </a:tc>
                <a:extLst>
                  <a:ext uri="{0D108BD9-81ED-4DB2-BD59-A6C34878D82A}">
                    <a16:rowId xmlns:a16="http://schemas.microsoft.com/office/drawing/2014/main" val="2370722769"/>
                  </a:ext>
                </a:extLst>
              </a:tr>
            </a:tbl>
          </a:graphicData>
        </a:graphic>
      </p:graphicFrame>
      <p:graphicFrame>
        <p:nvGraphicFramePr>
          <p:cNvPr id="5" name="Table 4">
            <a:extLst>
              <a:ext uri="{FF2B5EF4-FFF2-40B4-BE49-F238E27FC236}">
                <a16:creationId xmlns:a16="http://schemas.microsoft.com/office/drawing/2014/main" id="{93D401DD-B6CA-906C-60B5-D0ABDF7F2EBE}"/>
              </a:ext>
            </a:extLst>
          </p:cNvPr>
          <p:cNvGraphicFramePr>
            <a:graphicFrameLocks noGrp="1"/>
          </p:cNvGraphicFramePr>
          <p:nvPr>
            <p:extLst>
              <p:ext uri="{D42A27DB-BD31-4B8C-83A1-F6EECF244321}">
                <p14:modId xmlns:p14="http://schemas.microsoft.com/office/powerpoint/2010/main" val="1796310384"/>
              </p:ext>
            </p:extLst>
          </p:nvPr>
        </p:nvGraphicFramePr>
        <p:xfrm>
          <a:off x="673825" y="4056341"/>
          <a:ext cx="11110008" cy="1612900"/>
        </p:xfrm>
        <a:graphic>
          <a:graphicData uri="http://schemas.openxmlformats.org/drawingml/2006/table">
            <a:tbl>
              <a:tblPr firstRow="1" bandRow="1">
                <a:tableStyleId>{B301B821-A1FF-4177-AEE7-76D212191A09}</a:tableStyleId>
              </a:tblPr>
              <a:tblGrid>
                <a:gridCol w="1345806">
                  <a:extLst>
                    <a:ext uri="{9D8B030D-6E8A-4147-A177-3AD203B41FA5}">
                      <a16:colId xmlns:a16="http://schemas.microsoft.com/office/drawing/2014/main" val="3300238444"/>
                    </a:ext>
                  </a:extLst>
                </a:gridCol>
                <a:gridCol w="1627367">
                  <a:extLst>
                    <a:ext uri="{9D8B030D-6E8A-4147-A177-3AD203B41FA5}">
                      <a16:colId xmlns:a16="http://schemas.microsoft.com/office/drawing/2014/main" val="3308100752"/>
                    </a:ext>
                  </a:extLst>
                </a:gridCol>
                <a:gridCol w="1627367">
                  <a:extLst>
                    <a:ext uri="{9D8B030D-6E8A-4147-A177-3AD203B41FA5}">
                      <a16:colId xmlns:a16="http://schemas.microsoft.com/office/drawing/2014/main" val="612061255"/>
                    </a:ext>
                  </a:extLst>
                </a:gridCol>
                <a:gridCol w="1627367">
                  <a:extLst>
                    <a:ext uri="{9D8B030D-6E8A-4147-A177-3AD203B41FA5}">
                      <a16:colId xmlns:a16="http://schemas.microsoft.com/office/drawing/2014/main" val="1545402043"/>
                    </a:ext>
                  </a:extLst>
                </a:gridCol>
                <a:gridCol w="1627367">
                  <a:extLst>
                    <a:ext uri="{9D8B030D-6E8A-4147-A177-3AD203B41FA5}">
                      <a16:colId xmlns:a16="http://schemas.microsoft.com/office/drawing/2014/main" val="3006274296"/>
                    </a:ext>
                  </a:extLst>
                </a:gridCol>
                <a:gridCol w="1627367">
                  <a:extLst>
                    <a:ext uri="{9D8B030D-6E8A-4147-A177-3AD203B41FA5}">
                      <a16:colId xmlns:a16="http://schemas.microsoft.com/office/drawing/2014/main" val="3266729647"/>
                    </a:ext>
                  </a:extLst>
                </a:gridCol>
                <a:gridCol w="1627367">
                  <a:extLst>
                    <a:ext uri="{9D8B030D-6E8A-4147-A177-3AD203B41FA5}">
                      <a16:colId xmlns:a16="http://schemas.microsoft.com/office/drawing/2014/main" val="1484940666"/>
                    </a:ext>
                  </a:extLst>
                </a:gridCol>
              </a:tblGrid>
              <a:tr h="358422">
                <a:tc>
                  <a:txBody>
                    <a:bodyPr/>
                    <a:lstStyle/>
                    <a:p>
                      <a:r>
                        <a:rPr lang="en-US" sz="1500" dirty="0">
                          <a:effectLst/>
                        </a:rPr>
                        <a:t>Model</a:t>
                      </a:r>
                    </a:p>
                  </a:txBody>
                  <a:tcPr marL="89606" marR="89606" marT="44803" marB="44803" anchor="ctr"/>
                </a:tc>
                <a:tc gridSpan="2">
                  <a:txBody>
                    <a:bodyPr/>
                    <a:lstStyle/>
                    <a:p>
                      <a:pPr algn="ctr"/>
                      <a:r>
                        <a:rPr lang="en-US" sz="1500" dirty="0">
                          <a:effectLst/>
                        </a:rPr>
                        <a:t>Global</a:t>
                      </a:r>
                    </a:p>
                  </a:txBody>
                  <a:tcPr marL="89606" marR="89606" marT="44803" marB="44803" anchor="ctr"/>
                </a:tc>
                <a:tc hMerge="1">
                  <a:txBody>
                    <a:bodyPr/>
                    <a:lstStyle/>
                    <a:p>
                      <a:endParaRPr lang="en-US" sz="1800" dirty="0">
                        <a:effectLst/>
                      </a:endParaRPr>
                    </a:p>
                  </a:txBody>
                  <a:tcPr marL="89606" marR="89606" marT="44803" marB="44803" anchor="ctr"/>
                </a:tc>
                <a:tc gridSpan="2">
                  <a:txBody>
                    <a:bodyPr/>
                    <a:lstStyle/>
                    <a:p>
                      <a:pPr algn="ctr"/>
                      <a:r>
                        <a:rPr lang="en-US" sz="1500" dirty="0">
                          <a:effectLst/>
                        </a:rPr>
                        <a:t>Data Zone </a:t>
                      </a:r>
                      <a:r>
                        <a:rPr lang="en-US" sz="1500" b="1" baseline="30000" dirty="0">
                          <a:solidFill>
                            <a:srgbClr val="FF0000"/>
                          </a:solidFill>
                          <a:effectLst/>
                        </a:rPr>
                        <a:t>New</a:t>
                      </a:r>
                      <a:endParaRPr lang="en-US" sz="1500" dirty="0">
                        <a:solidFill>
                          <a:srgbClr val="FF0000"/>
                        </a:solidFill>
                        <a:effectLst/>
                      </a:endParaRPr>
                    </a:p>
                  </a:txBody>
                  <a:tcPr marL="89606" marR="89606" marT="44803" marB="44803" anchor="ctr"/>
                </a:tc>
                <a:tc hMerge="1">
                  <a:txBody>
                    <a:bodyPr/>
                    <a:lstStyle/>
                    <a:p>
                      <a:endParaRPr lang="en-US" sz="1800" dirty="0">
                        <a:solidFill>
                          <a:srgbClr val="FF0000"/>
                        </a:solidFill>
                        <a:effectLst/>
                      </a:endParaRPr>
                    </a:p>
                  </a:txBody>
                  <a:tcPr marL="89606" marR="89606" marT="44803" marB="44803" anchor="ctr"/>
                </a:tc>
                <a:tc gridSpan="2">
                  <a:txBody>
                    <a:bodyPr/>
                    <a:lstStyle/>
                    <a:p>
                      <a:pPr algn="ctr"/>
                      <a:r>
                        <a:rPr lang="en-US" sz="1500" dirty="0">
                          <a:effectLst/>
                        </a:rPr>
                        <a:t>Regional</a:t>
                      </a:r>
                    </a:p>
                  </a:txBody>
                  <a:tcPr marL="89606" marR="89606" marT="44803" marB="44803" anchor="ctr"/>
                </a:tc>
                <a:tc hMerge="1">
                  <a:txBody>
                    <a:bodyPr/>
                    <a:lstStyle/>
                    <a:p>
                      <a:pPr algn="ctr"/>
                      <a:endParaRPr lang="en-US" sz="1300" dirty="0">
                        <a:effectLst/>
                      </a:endParaRPr>
                    </a:p>
                  </a:txBody>
                  <a:tcPr marL="89606" marR="89606" marT="44803" marB="44803" anchor="ctr"/>
                </a:tc>
                <a:extLst>
                  <a:ext uri="{0D108BD9-81ED-4DB2-BD59-A6C34878D82A}">
                    <a16:rowId xmlns:a16="http://schemas.microsoft.com/office/drawing/2014/main" val="3418885715"/>
                  </a:ext>
                </a:extLst>
              </a:tr>
              <a:tr h="627239">
                <a:tc>
                  <a:txBody>
                    <a:bodyPr/>
                    <a:lstStyle/>
                    <a:p>
                      <a:r>
                        <a:rPr lang="en-US" sz="1500" b="1" dirty="0">
                          <a:effectLst/>
                        </a:rPr>
                        <a:t>GPT-4o</a:t>
                      </a:r>
                      <a:endParaRPr lang="en-US" sz="1500" dirty="0">
                        <a:effectLst/>
                      </a:endParaRPr>
                    </a:p>
                  </a:txBody>
                  <a:tcPr marL="89606" marR="89606" marT="44803" marB="44803" anchor="ctr"/>
                </a:tc>
                <a:tc>
                  <a:txBody>
                    <a:bodyPr/>
                    <a:lstStyle/>
                    <a:p>
                      <a:r>
                        <a:rPr lang="en-US" sz="1500" dirty="0">
                          <a:effectLst/>
                        </a:rPr>
                        <a:t>Min:          </a:t>
                      </a:r>
                      <a:r>
                        <a:rPr lang="en-US" sz="1500" strike="sngStrike" dirty="0">
                          <a:effectLst/>
                        </a:rPr>
                        <a:t>50</a:t>
                      </a:r>
                      <a:r>
                        <a:rPr lang="en-US" sz="1500" dirty="0">
                          <a:effectLst/>
                        </a:rPr>
                        <a:t> 15</a:t>
                      </a:r>
                      <a:br>
                        <a:rPr lang="en-US" sz="1500" dirty="0">
                          <a:effectLst/>
                        </a:rPr>
                      </a:br>
                      <a:r>
                        <a:rPr lang="en-US" sz="1500" dirty="0">
                          <a:effectLst/>
                        </a:rPr>
                        <a:t>Increment </a:t>
                      </a:r>
                      <a:r>
                        <a:rPr lang="en-US" sz="1500" strike="sngStrike" dirty="0">
                          <a:effectLst/>
                        </a:rPr>
                        <a:t>50</a:t>
                      </a:r>
                      <a:r>
                        <a:rPr lang="en-US" sz="1500" dirty="0">
                          <a:effectLst/>
                        </a:rPr>
                        <a:t> 5</a:t>
                      </a:r>
                    </a:p>
                  </a:txBody>
                  <a:tcPr marL="89606" marR="89606" marT="44803" marB="44803" anchor="ctr"/>
                </a:tc>
                <a:tc>
                  <a:txBody>
                    <a:bodyPr/>
                    <a:lstStyle/>
                    <a:p>
                      <a:r>
                        <a:rPr lang="en-US" sz="1500">
                          <a:effectLst/>
                        </a:rPr>
                        <a:t>$15/hr</a:t>
                      </a:r>
                    </a:p>
                    <a:p>
                      <a:r>
                        <a:rPr lang="en-US" sz="1500">
                          <a:effectLst/>
                        </a:rPr>
                        <a:t>$5/hr</a:t>
                      </a:r>
                    </a:p>
                  </a:txBody>
                  <a:tcPr marL="89606" marR="89606" marT="44803" marB="44803" anchor="ctr"/>
                </a:tc>
                <a:tc>
                  <a:txBody>
                    <a:bodyPr/>
                    <a:lstStyle/>
                    <a:p>
                      <a:r>
                        <a:rPr lang="en-US" sz="1500" dirty="0">
                          <a:effectLst/>
                        </a:rPr>
                        <a:t>Min:             15</a:t>
                      </a:r>
                      <a:br>
                        <a:rPr lang="en-US" sz="1500" dirty="0">
                          <a:effectLst/>
                        </a:rPr>
                      </a:br>
                      <a:r>
                        <a:rPr lang="en-US" sz="1500" dirty="0">
                          <a:effectLst/>
                        </a:rPr>
                        <a:t>Increment:   5</a:t>
                      </a:r>
                    </a:p>
                  </a:txBody>
                  <a:tcPr marL="89606" marR="89606" marT="44803" marB="44803" anchor="ctr"/>
                </a:tc>
                <a:tc>
                  <a:txBody>
                    <a:bodyPr/>
                    <a:lstStyle/>
                    <a:p>
                      <a:r>
                        <a:rPr lang="en-US" sz="1500">
                          <a:effectLst/>
                        </a:rPr>
                        <a:t>$16.5/hr</a:t>
                      </a:r>
                    </a:p>
                    <a:p>
                      <a:r>
                        <a:rPr lang="en-US" sz="1500">
                          <a:effectLst/>
                        </a:rPr>
                        <a:t>$5.5/hr</a:t>
                      </a:r>
                    </a:p>
                  </a:txBody>
                  <a:tcPr marL="89606" marR="89606" marT="44803" marB="44803" anchor="ctr"/>
                </a:tc>
                <a:tc>
                  <a:txBody>
                    <a:bodyPr/>
                    <a:lstStyle/>
                    <a:p>
                      <a:r>
                        <a:rPr lang="en-US" sz="1500" dirty="0">
                          <a:effectLst/>
                        </a:rPr>
                        <a:t>Min:           50</a:t>
                      </a:r>
                      <a:br>
                        <a:rPr lang="en-US" sz="1500" dirty="0">
                          <a:effectLst/>
                        </a:rPr>
                      </a:br>
                      <a:r>
                        <a:rPr lang="en-US" sz="1500" dirty="0">
                          <a:effectLst/>
                        </a:rPr>
                        <a:t>Increment: 50</a:t>
                      </a:r>
                    </a:p>
                  </a:txBody>
                  <a:tcPr marL="89606" marR="89606" marT="44803" marB="44803" anchor="ctr"/>
                </a:tc>
                <a:tc>
                  <a:txBody>
                    <a:bodyPr/>
                    <a:lstStyle/>
                    <a:p>
                      <a:r>
                        <a:rPr lang="en-US" sz="1500">
                          <a:effectLst/>
                        </a:rPr>
                        <a:t>$100/hr </a:t>
                      </a:r>
                    </a:p>
                    <a:p>
                      <a:r>
                        <a:rPr lang="en-US" sz="1500">
                          <a:effectLst/>
                        </a:rPr>
                        <a:t>$100/hr</a:t>
                      </a:r>
                    </a:p>
                  </a:txBody>
                  <a:tcPr marL="89606" marR="89606" marT="44803" marB="44803" anchor="ctr"/>
                </a:tc>
                <a:extLst>
                  <a:ext uri="{0D108BD9-81ED-4DB2-BD59-A6C34878D82A}">
                    <a16:rowId xmlns:a16="http://schemas.microsoft.com/office/drawing/2014/main" val="3225780020"/>
                  </a:ext>
                </a:extLst>
              </a:tr>
              <a:tr h="627239">
                <a:tc>
                  <a:txBody>
                    <a:bodyPr/>
                    <a:lstStyle/>
                    <a:p>
                      <a:r>
                        <a:rPr lang="en-US" sz="1500" b="1" dirty="0">
                          <a:effectLst/>
                        </a:rPr>
                        <a:t>GPT-4o-mini</a:t>
                      </a:r>
                      <a:endParaRPr lang="en-US" sz="1500" dirty="0">
                        <a:effectLst/>
                      </a:endParaRPr>
                    </a:p>
                  </a:txBody>
                  <a:tcPr marL="89606" marR="89606" marT="44803" marB="44803" anchor="ctr"/>
                </a:tc>
                <a:tc>
                  <a:txBody>
                    <a:bodyPr/>
                    <a:lstStyle/>
                    <a:p>
                      <a:r>
                        <a:rPr lang="en-US" sz="1500" dirty="0">
                          <a:effectLst/>
                        </a:rPr>
                        <a:t>Min:           </a:t>
                      </a:r>
                      <a:r>
                        <a:rPr lang="en-US" sz="1500" strike="sngStrike" dirty="0">
                          <a:effectLst/>
                        </a:rPr>
                        <a:t>25</a:t>
                      </a:r>
                      <a:r>
                        <a:rPr lang="en-US" sz="1500" dirty="0">
                          <a:effectLst/>
                        </a:rPr>
                        <a:t> 15</a:t>
                      </a:r>
                      <a:br>
                        <a:rPr lang="en-US" sz="1500" dirty="0">
                          <a:effectLst/>
                        </a:rPr>
                      </a:br>
                      <a:r>
                        <a:rPr lang="en-US" sz="1500" dirty="0">
                          <a:effectLst/>
                        </a:rPr>
                        <a:t>Increment: </a:t>
                      </a:r>
                      <a:r>
                        <a:rPr lang="en-US" sz="1500" strike="sngStrike" dirty="0">
                          <a:effectLst/>
                        </a:rPr>
                        <a:t>25</a:t>
                      </a:r>
                      <a:r>
                        <a:rPr lang="en-US" sz="1500" dirty="0">
                          <a:effectLst/>
                        </a:rPr>
                        <a:t> 5</a:t>
                      </a:r>
                    </a:p>
                  </a:txBody>
                  <a:tcPr marL="89606" marR="89606" marT="44803" marB="44803" anchor="ctr"/>
                </a:tc>
                <a:tc>
                  <a:txBody>
                    <a:bodyPr/>
                    <a:lstStyle/>
                    <a:p>
                      <a:r>
                        <a:rPr lang="en-US" sz="1500">
                          <a:effectLst/>
                        </a:rPr>
                        <a:t>$15/hr</a:t>
                      </a:r>
                    </a:p>
                    <a:p>
                      <a:r>
                        <a:rPr lang="en-US" sz="1500">
                          <a:effectLst/>
                        </a:rPr>
                        <a:t>$5/hr</a:t>
                      </a:r>
                    </a:p>
                  </a:txBody>
                  <a:tcPr marL="89606" marR="89606" marT="44803" marB="44803" anchor="ctr"/>
                </a:tc>
                <a:tc>
                  <a:txBody>
                    <a:bodyPr/>
                    <a:lstStyle/>
                    <a:p>
                      <a:r>
                        <a:rPr lang="en-US" sz="1500" dirty="0">
                          <a:effectLst/>
                        </a:rPr>
                        <a:t>Min:            15</a:t>
                      </a:r>
                      <a:br>
                        <a:rPr lang="en-US" sz="1500" dirty="0">
                          <a:effectLst/>
                        </a:rPr>
                      </a:br>
                      <a:r>
                        <a:rPr lang="en-US" sz="1500" dirty="0">
                          <a:effectLst/>
                        </a:rPr>
                        <a:t>Increment   5</a:t>
                      </a:r>
                    </a:p>
                  </a:txBody>
                  <a:tcPr marL="89606" marR="89606" marT="44803" marB="44803" anchor="ctr"/>
                </a:tc>
                <a:tc>
                  <a:txBody>
                    <a:bodyPr/>
                    <a:lstStyle/>
                    <a:p>
                      <a:r>
                        <a:rPr lang="en-US" sz="1500">
                          <a:effectLst/>
                        </a:rPr>
                        <a:t>$16.5/hr</a:t>
                      </a:r>
                    </a:p>
                    <a:p>
                      <a:r>
                        <a:rPr lang="en-US" sz="1500">
                          <a:effectLst/>
                        </a:rPr>
                        <a:t>$5.5/hr</a:t>
                      </a:r>
                    </a:p>
                  </a:txBody>
                  <a:tcPr marL="89606" marR="89606" marT="44803" marB="44803" anchor="ctr"/>
                </a:tc>
                <a:tc>
                  <a:txBody>
                    <a:bodyPr/>
                    <a:lstStyle/>
                    <a:p>
                      <a:r>
                        <a:rPr lang="en-US" sz="1500" dirty="0">
                          <a:effectLst/>
                        </a:rPr>
                        <a:t>Min:            25</a:t>
                      </a:r>
                      <a:br>
                        <a:rPr lang="en-US" sz="1500" dirty="0">
                          <a:effectLst/>
                        </a:rPr>
                      </a:br>
                      <a:r>
                        <a:rPr lang="en-US" sz="1500" dirty="0">
                          <a:effectLst/>
                        </a:rPr>
                        <a:t>Increment:  25</a:t>
                      </a:r>
                    </a:p>
                  </a:txBody>
                  <a:tcPr marL="89606" marR="89606" marT="44803" marB="44803" anchor="ctr"/>
                </a:tc>
                <a:tc>
                  <a:txBody>
                    <a:bodyPr/>
                    <a:lstStyle/>
                    <a:p>
                      <a:r>
                        <a:rPr lang="en-US" sz="1500" dirty="0">
                          <a:effectLst/>
                        </a:rPr>
                        <a:t>$50/</a:t>
                      </a:r>
                      <a:r>
                        <a:rPr lang="en-US" sz="1500" dirty="0" err="1">
                          <a:effectLst/>
                        </a:rPr>
                        <a:t>hr</a:t>
                      </a:r>
                      <a:endParaRPr lang="en-US" sz="1500" dirty="0">
                        <a:effectLst/>
                      </a:endParaRPr>
                    </a:p>
                    <a:p>
                      <a:r>
                        <a:rPr lang="en-US" sz="1500" dirty="0">
                          <a:effectLst/>
                        </a:rPr>
                        <a:t>$50/</a:t>
                      </a:r>
                      <a:r>
                        <a:rPr lang="en-US" sz="1500" dirty="0" err="1">
                          <a:effectLst/>
                        </a:rPr>
                        <a:t>hr</a:t>
                      </a:r>
                      <a:endParaRPr lang="en-US" sz="1500" dirty="0">
                        <a:effectLst/>
                      </a:endParaRPr>
                    </a:p>
                  </a:txBody>
                  <a:tcPr marL="89606" marR="89606" marT="44803" marB="44803" anchor="ctr"/>
                </a:tc>
                <a:extLst>
                  <a:ext uri="{0D108BD9-81ED-4DB2-BD59-A6C34878D82A}">
                    <a16:rowId xmlns:a16="http://schemas.microsoft.com/office/drawing/2014/main" val="722902620"/>
                  </a:ext>
                </a:extLst>
              </a:tr>
            </a:tbl>
          </a:graphicData>
        </a:graphic>
      </p:graphicFrame>
      <p:sp>
        <p:nvSpPr>
          <p:cNvPr id="7" name="TextBox 6">
            <a:extLst>
              <a:ext uri="{FF2B5EF4-FFF2-40B4-BE49-F238E27FC236}">
                <a16:creationId xmlns:a16="http://schemas.microsoft.com/office/drawing/2014/main" id="{690F9C5D-3C03-0409-47E1-9E2321762ABC}"/>
              </a:ext>
            </a:extLst>
          </p:cNvPr>
          <p:cNvSpPr txBox="1"/>
          <p:nvPr/>
        </p:nvSpPr>
        <p:spPr>
          <a:xfrm>
            <a:off x="112930" y="6492039"/>
            <a:ext cx="10695409" cy="307777"/>
          </a:xfrm>
          <a:prstGeom prst="rect">
            <a:avLst/>
          </a:prstGeom>
          <a:noFill/>
        </p:spPr>
        <p:txBody>
          <a:bodyPr wrap="square">
            <a:spAutoFit/>
          </a:bodyPr>
          <a:lstStyle/>
          <a:p>
            <a:r>
              <a:rPr lang="en-US" sz="1400" dirty="0">
                <a:hlinkClick r:id="rId2"/>
              </a:rPr>
              <a:t>https://azure.microsoft.com/en-us/blog/accelerate-scale-with-azure-openai-service-provisioned-offering/</a:t>
            </a:r>
            <a:endParaRPr lang="en-US" sz="1400" dirty="0"/>
          </a:p>
        </p:txBody>
      </p:sp>
      <p:sp>
        <p:nvSpPr>
          <p:cNvPr id="8" name="TextBox 7">
            <a:extLst>
              <a:ext uri="{FF2B5EF4-FFF2-40B4-BE49-F238E27FC236}">
                <a16:creationId xmlns:a16="http://schemas.microsoft.com/office/drawing/2014/main" id="{44B23376-6222-3B65-34BB-D2B0B562918E}"/>
              </a:ext>
            </a:extLst>
          </p:cNvPr>
          <p:cNvSpPr txBox="1"/>
          <p:nvPr/>
        </p:nvSpPr>
        <p:spPr>
          <a:xfrm>
            <a:off x="9889145" y="1077180"/>
            <a:ext cx="1838388" cy="307777"/>
          </a:xfrm>
          <a:prstGeom prst="rect">
            <a:avLst/>
          </a:prstGeom>
          <a:noFill/>
        </p:spPr>
        <p:txBody>
          <a:bodyPr wrap="none" lIns="0" tIns="0" rIns="0" bIns="0" rtlCol="0">
            <a:spAutoFit/>
          </a:bodyPr>
          <a:lstStyle/>
          <a:p>
            <a:pPr algn="l"/>
            <a:r>
              <a:rPr lang="en-US" sz="2000">
                <a:solidFill>
                  <a:srgbClr val="F4364C"/>
                </a:solidFill>
              </a:rPr>
              <a:t>Start from Nov 1</a:t>
            </a:r>
          </a:p>
        </p:txBody>
      </p:sp>
    </p:spTree>
    <p:extLst>
      <p:ext uri="{BB962C8B-B14F-4D97-AF65-F5344CB8AC3E}">
        <p14:creationId xmlns:p14="http://schemas.microsoft.com/office/powerpoint/2010/main" val="34158088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48150A0-D698-78D1-CC78-F134D7915178}"/>
              </a:ext>
              <a:ext uri="{C183D7F6-B498-43B3-948B-1728B52AA6E4}">
                <adec:decorative xmlns:adec="http://schemas.microsoft.com/office/drawing/2017/decorative" val="1"/>
              </a:ext>
            </a:extLst>
          </p:cNvPr>
          <p:cNvSpPr/>
          <p:nvPr/>
        </p:nvSpPr>
        <p:spPr bwMode="auto">
          <a:xfrm>
            <a:off x="7309831" y="1404319"/>
            <a:ext cx="4121462" cy="4772644"/>
          </a:xfrm>
          <a:prstGeom prst="roundRect">
            <a:avLst>
              <a:gd name="adj" fmla="val 460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2" name="Title 1">
            <a:extLst>
              <a:ext uri="{FF2B5EF4-FFF2-40B4-BE49-F238E27FC236}">
                <a16:creationId xmlns:a16="http://schemas.microsoft.com/office/drawing/2014/main" id="{5ADE918B-CE08-DD71-3E70-1A1AE92B7552}"/>
              </a:ext>
            </a:extLst>
          </p:cNvPr>
          <p:cNvSpPr>
            <a:spLocks noGrp="1"/>
          </p:cNvSpPr>
          <p:nvPr>
            <p:ph type="title" idx="4294967295"/>
          </p:nvPr>
        </p:nvSpPr>
        <p:spPr>
          <a:xfrm>
            <a:off x="523341" y="457200"/>
            <a:ext cx="11017250" cy="554038"/>
          </a:xfrm>
        </p:spPr>
        <p:txBody>
          <a:bodyPr anchor="t">
            <a:normAutofit/>
          </a:bodyPr>
          <a:lstStyle/>
          <a:p>
            <a:pPr algn="ctr"/>
            <a:r>
              <a:rPr lang="en-US" altLang="en-US" sz="3000">
                <a:solidFill>
                  <a:srgbClr val="FF0000"/>
                </a:solidFill>
                <a:cs typeface="Segoe Sans Text"/>
              </a:rPr>
              <a:t>New! </a:t>
            </a:r>
            <a:r>
              <a:rPr lang="en-US" altLang="en-US" sz="3000">
                <a:solidFill>
                  <a:schemeClr val="accent5"/>
                </a:solidFill>
                <a:cs typeface="Segoe Sans Text"/>
              </a:rPr>
              <a:t> </a:t>
            </a:r>
            <a:r>
              <a:rPr lang="en-US" altLang="en-US" sz="3000">
                <a:gradFill flip="none" rotWithShape="1">
                  <a:gsLst>
                    <a:gs pos="0">
                      <a:srgbClr val="F4364F">
                        <a:lumMod val="75000"/>
                      </a:srgbClr>
                    </a:gs>
                    <a:gs pos="60000">
                      <a:srgbClr val="C03BC4">
                        <a:lumMod val="60000"/>
                        <a:lumOff val="40000"/>
                      </a:srgbClr>
                    </a:gs>
                  </a:gsLst>
                  <a:path path="circle">
                    <a:fillToRect t="100000" r="100000"/>
                  </a:path>
                  <a:tileRect l="-100000" b="-100000"/>
                </a:gradFill>
                <a:latin typeface="Segoe Sans Text Semibold"/>
              </a:rPr>
              <a:t>PTU – </a:t>
            </a:r>
            <a:r>
              <a:rPr lang="en-HK" altLang="en-US" sz="3000">
                <a:gradFill flip="none" rotWithShape="1">
                  <a:gsLst>
                    <a:gs pos="0">
                      <a:srgbClr val="F4364F">
                        <a:lumMod val="75000"/>
                      </a:srgbClr>
                    </a:gs>
                    <a:gs pos="60000">
                      <a:srgbClr val="C03BC4">
                        <a:lumMod val="60000"/>
                        <a:lumOff val="40000"/>
                      </a:srgbClr>
                    </a:gs>
                  </a:gsLst>
                  <a:path path="circle">
                    <a:fillToRect t="100000" r="100000"/>
                  </a:path>
                  <a:tileRect l="-100000" b="-100000"/>
                </a:gradFill>
                <a:latin typeface="Segoe Sans Text Semibold"/>
              </a:rPr>
              <a:t>P</a:t>
            </a:r>
            <a:r>
              <a:rPr lang="en-US" altLang="en-US" sz="3000" err="1">
                <a:gradFill flip="none" rotWithShape="1">
                  <a:gsLst>
                    <a:gs pos="0">
                      <a:srgbClr val="F4364F">
                        <a:lumMod val="75000"/>
                      </a:srgbClr>
                    </a:gs>
                    <a:gs pos="60000">
                      <a:srgbClr val="C03BC4">
                        <a:lumMod val="60000"/>
                        <a:lumOff val="40000"/>
                      </a:srgbClr>
                    </a:gs>
                  </a:gsLst>
                  <a:path path="circle">
                    <a:fillToRect t="100000" r="100000"/>
                  </a:path>
                  <a:tileRect l="-100000" b="-100000"/>
                </a:gradFill>
                <a:latin typeface="Segoe Sans Text Semibold"/>
              </a:rPr>
              <a:t>rovisioned</a:t>
            </a:r>
            <a:r>
              <a:rPr lang="en-US" altLang="en-US" sz="3000">
                <a:gradFill flip="none" rotWithShape="1">
                  <a:gsLst>
                    <a:gs pos="0">
                      <a:srgbClr val="F4364F">
                        <a:lumMod val="75000"/>
                      </a:srgbClr>
                    </a:gs>
                    <a:gs pos="60000">
                      <a:srgbClr val="C03BC4">
                        <a:lumMod val="60000"/>
                        <a:lumOff val="40000"/>
                      </a:srgbClr>
                    </a:gs>
                  </a:gsLst>
                  <a:path path="circle">
                    <a:fillToRect t="100000" r="100000"/>
                  </a:path>
                  <a:tileRect l="-100000" b="-100000"/>
                </a:gradFill>
                <a:latin typeface="Segoe Sans Text Semibold"/>
              </a:rPr>
              <a:t> Offering Self-service Purchasing</a:t>
            </a:r>
          </a:p>
        </p:txBody>
      </p:sp>
      <p:sp>
        <p:nvSpPr>
          <p:cNvPr id="6" name="Content Placeholder 2">
            <a:extLst>
              <a:ext uri="{FF2B5EF4-FFF2-40B4-BE49-F238E27FC236}">
                <a16:creationId xmlns:a16="http://schemas.microsoft.com/office/drawing/2014/main" id="{03D59A32-3149-3D84-2B14-86A942FA0B23}"/>
              </a:ext>
            </a:extLst>
          </p:cNvPr>
          <p:cNvSpPr txBox="1">
            <a:spLocks/>
          </p:cNvSpPr>
          <p:nvPr/>
        </p:nvSpPr>
        <p:spPr>
          <a:xfrm>
            <a:off x="699098" y="1573098"/>
            <a:ext cx="6015737" cy="4267835"/>
          </a:xfrm>
          <a:prstGeom prst="rect">
            <a:avLst/>
          </a:prstGeom>
        </p:spPr>
        <p:txBody>
          <a:bodyPr vert="horz" wrap="square" lIns="0" tIns="45720" rIns="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Provisioned self-service quota management:</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Easy quota requests via a user-friendly form</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Quick auto-approval process to expedite deployment</a:t>
            </a:r>
            <a:endParaRPr kumimoji="0" lang="en-US" altLang="en-US" sz="1400" b="1" i="0" u="none" strike="noStrike" kern="1200" cap="none" spc="0" normalizeH="0" baseline="0" noProof="0">
              <a:ln>
                <a:noFill/>
              </a:ln>
              <a:solidFill>
                <a:prstClr val="black"/>
              </a:solidFill>
              <a:effectLst/>
              <a:uLnTx/>
              <a:uFillTx/>
              <a:latin typeface="Segoe Sans Text" pitchFamily="2" charset="0"/>
              <a:ea typeface="+mn-ea"/>
              <a:cs typeface="+mn-cs"/>
            </a:endParaRPr>
          </a:p>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Flexible model usage:</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Quota can be used for any model/version, enhancing flexibility</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Default quota allocated in all supported regions for ease of access</a:t>
            </a:r>
            <a:endParaRPr kumimoji="0" lang="en-US" altLang="en-US" sz="1400" b="1" i="0" u="none" strike="noStrike" kern="1200" cap="none" spc="0" normalizeH="0" baseline="0" noProof="0">
              <a:ln>
                <a:noFill/>
              </a:ln>
              <a:solidFill>
                <a:prstClr val="black"/>
              </a:solidFill>
              <a:effectLst/>
              <a:uLnTx/>
              <a:uFillTx/>
              <a:latin typeface="Segoe Sans Text" pitchFamily="2" charset="0"/>
              <a:ea typeface="+mn-ea"/>
              <a:cs typeface="+mn-cs"/>
            </a:endParaRPr>
          </a:p>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Real-time</a:t>
            </a:r>
            <a:r>
              <a:rPr kumimoji="0" lang="en-US" altLang="en-US" sz="1800" b="1" i="0" u="none" strike="noStrike" kern="1200" cap="none" spc="0" normalizeH="0" baseline="0" noProof="0">
                <a:ln>
                  <a:noFill/>
                </a:ln>
                <a:solidFill>
                  <a:srgbClr val="C03BC4"/>
                </a:solidFill>
                <a:effectLst/>
                <a:uLnTx/>
                <a:uFillTx/>
                <a:latin typeface="Segoe Sans Text" pitchFamily="2" charset="0"/>
                <a:ea typeface="+mn-ea"/>
                <a:cs typeface="+mn-cs"/>
              </a:rPr>
              <a:t> </a:t>
            </a: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capacity insights:</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Transparent access to regional service capacity for better planning</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Guided deployment experience offers alternative regions if capacity is full</a:t>
            </a:r>
            <a:endParaRPr kumimoji="0" lang="en-US" altLang="en-US" sz="1400" b="1" i="0" u="none" strike="noStrike" kern="1200" cap="none" spc="0" normalizeH="0" baseline="0" noProof="0">
              <a:ln>
                <a:noFill/>
              </a:ln>
              <a:solidFill>
                <a:prstClr val="black"/>
              </a:solidFill>
              <a:effectLst/>
              <a:uLnTx/>
              <a:uFillTx/>
              <a:latin typeface="Segoe Sans Text" pitchFamily="2" charset="0"/>
              <a:ea typeface="+mn-ea"/>
              <a:cs typeface="+mn-cs"/>
            </a:endParaRPr>
          </a:p>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Incorporate new reservation model:</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Discounted Azure Reservations for monthly and yearly commitments</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Optional for hourly billing with no-commitment for simplified </a:t>
            </a:r>
            <a:b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b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workload testing and migrations</a:t>
            </a:r>
          </a:p>
        </p:txBody>
      </p:sp>
      <p:pic>
        <p:nvPicPr>
          <p:cNvPr id="7" name="Picture 8" descr="Deploy model gpt-4 form screenshot">
            <a:extLst>
              <a:ext uri="{FF2B5EF4-FFF2-40B4-BE49-F238E27FC236}">
                <a16:creationId xmlns:a16="http://schemas.microsoft.com/office/drawing/2014/main" id="{5125F784-0181-FABC-6C56-67F7C62596F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640053" y="1720850"/>
            <a:ext cx="3461018" cy="413958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0E929EE4-7D93-9668-4255-72818A2E3AB6}"/>
              </a:ext>
              <a:ext uri="{C183D7F6-B498-43B3-948B-1728B52AA6E4}">
                <adec:decorative xmlns:adec="http://schemas.microsoft.com/office/drawing/2017/decorative" val="1"/>
              </a:ext>
            </a:extLst>
          </p:cNvPr>
          <p:cNvCxnSpPr>
            <a:cxnSpLocks/>
          </p:cNvCxnSpPr>
          <p:nvPr/>
        </p:nvCxnSpPr>
        <p:spPr>
          <a:xfrm>
            <a:off x="699098" y="2528022"/>
            <a:ext cx="6239257"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9AF598-4929-319F-D36C-DF2820FDAFB0}"/>
              </a:ext>
              <a:ext uri="{C183D7F6-B498-43B3-948B-1728B52AA6E4}">
                <adec:decorative xmlns:adec="http://schemas.microsoft.com/office/drawing/2017/decorative" val="1"/>
              </a:ext>
            </a:extLst>
          </p:cNvPr>
          <p:cNvCxnSpPr>
            <a:cxnSpLocks/>
          </p:cNvCxnSpPr>
          <p:nvPr/>
        </p:nvCxnSpPr>
        <p:spPr>
          <a:xfrm>
            <a:off x="699098" y="3599902"/>
            <a:ext cx="6239257"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4FDD5C-5B93-7234-8673-78F91B379165}"/>
              </a:ext>
              <a:ext uri="{C183D7F6-B498-43B3-948B-1728B52AA6E4}">
                <adec:decorative xmlns:adec="http://schemas.microsoft.com/office/drawing/2017/decorative" val="1"/>
              </a:ext>
            </a:extLst>
          </p:cNvPr>
          <p:cNvCxnSpPr>
            <a:cxnSpLocks/>
          </p:cNvCxnSpPr>
          <p:nvPr/>
        </p:nvCxnSpPr>
        <p:spPr>
          <a:xfrm>
            <a:off x="699098" y="4671782"/>
            <a:ext cx="6239257"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0310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1FAC81D2-A29C-F028-31A7-E59BCFF28F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282" y="0"/>
            <a:ext cx="11693436" cy="6858000"/>
          </a:xfrm>
          <a:prstGeom prst="rect">
            <a:avLst/>
          </a:prstGeom>
        </p:spPr>
      </p:pic>
    </p:spTree>
    <p:extLst>
      <p:ext uri="{BB962C8B-B14F-4D97-AF65-F5344CB8AC3E}">
        <p14:creationId xmlns:p14="http://schemas.microsoft.com/office/powerpoint/2010/main" val="24356051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8208FE4-8180-8DF9-231B-9E82BAC5AC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65517"/>
            <a:ext cx="12192000" cy="5726966"/>
          </a:xfrm>
          <a:prstGeom prst="rect">
            <a:avLst/>
          </a:prstGeom>
        </p:spPr>
      </p:pic>
    </p:spTree>
    <p:extLst>
      <p:ext uri="{BB962C8B-B14F-4D97-AF65-F5344CB8AC3E}">
        <p14:creationId xmlns:p14="http://schemas.microsoft.com/office/powerpoint/2010/main" val="31060756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F5E8A06-FD94-1726-13D6-C7373C8EDC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65" y="0"/>
            <a:ext cx="12078269" cy="6858000"/>
          </a:xfrm>
          <a:prstGeom prst="rect">
            <a:avLst/>
          </a:prstGeom>
        </p:spPr>
      </p:pic>
    </p:spTree>
    <p:extLst>
      <p:ext uri="{BB962C8B-B14F-4D97-AF65-F5344CB8AC3E}">
        <p14:creationId xmlns:p14="http://schemas.microsoft.com/office/powerpoint/2010/main" val="9694005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6D71039-B0EF-0D23-EB7E-CB1DC069A3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15650"/>
            <a:ext cx="12192000" cy="5826699"/>
          </a:xfrm>
          <a:prstGeom prst="rect">
            <a:avLst/>
          </a:prstGeom>
        </p:spPr>
      </p:pic>
    </p:spTree>
    <p:extLst>
      <p:ext uri="{BB962C8B-B14F-4D97-AF65-F5344CB8AC3E}">
        <p14:creationId xmlns:p14="http://schemas.microsoft.com/office/powerpoint/2010/main" val="12465740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363455E-5659-FA9B-67BB-44CF61E7B8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4646"/>
            <a:ext cx="12192000" cy="6448707"/>
          </a:xfrm>
          <a:prstGeom prst="rect">
            <a:avLst/>
          </a:prstGeom>
        </p:spPr>
      </p:pic>
    </p:spTree>
    <p:extLst>
      <p:ext uri="{BB962C8B-B14F-4D97-AF65-F5344CB8AC3E}">
        <p14:creationId xmlns:p14="http://schemas.microsoft.com/office/powerpoint/2010/main" val="30512407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308DB-B909-F967-8839-007A5A3EEFE0}"/>
              </a:ext>
            </a:extLst>
          </p:cNvPr>
          <p:cNvSpPr>
            <a:spLocks noGrp="1"/>
          </p:cNvSpPr>
          <p:nvPr>
            <p:ph type="title"/>
          </p:nvPr>
        </p:nvSpPr>
        <p:spPr>
          <a:xfrm>
            <a:off x="588264" y="3152001"/>
            <a:ext cx="4127692" cy="553998"/>
          </a:xfrm>
        </p:spPr>
        <p:txBody>
          <a:bodyPr/>
          <a:lstStyle/>
          <a:p>
            <a:r>
              <a:rPr lang="en-US"/>
              <a:t>Latest AI Updates</a:t>
            </a:r>
          </a:p>
        </p:txBody>
      </p:sp>
    </p:spTree>
    <p:extLst>
      <p:ext uri="{BB962C8B-B14F-4D97-AF65-F5344CB8AC3E}">
        <p14:creationId xmlns:p14="http://schemas.microsoft.com/office/powerpoint/2010/main" val="664483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BEA3-FBEF-C8EB-9FD5-FF8BE31FDE53}"/>
              </a:ext>
            </a:extLst>
          </p:cNvPr>
          <p:cNvSpPr>
            <a:spLocks noGrp="1"/>
          </p:cNvSpPr>
          <p:nvPr>
            <p:ph type="title"/>
          </p:nvPr>
        </p:nvSpPr>
        <p:spPr/>
        <p:txBody>
          <a:bodyPr/>
          <a:lstStyle/>
          <a:p>
            <a:r>
              <a:rPr lang="en-US"/>
              <a:t>Azure OpenAI What’s new?</a:t>
            </a:r>
            <a:endParaRPr lang="en-BE"/>
          </a:p>
        </p:txBody>
      </p:sp>
      <p:sp>
        <p:nvSpPr>
          <p:cNvPr id="4" name="Rectangle 2">
            <a:extLst>
              <a:ext uri="{FF2B5EF4-FFF2-40B4-BE49-F238E27FC236}">
                <a16:creationId xmlns:a16="http://schemas.microsoft.com/office/drawing/2014/main" id="{5CF3250F-CAC6-C0F1-9D97-D3FA4F8FA5C8}"/>
              </a:ext>
            </a:extLst>
          </p:cNvPr>
          <p:cNvSpPr>
            <a:spLocks noChangeArrowheads="1"/>
          </p:cNvSpPr>
          <p:nvPr/>
        </p:nvSpPr>
        <p:spPr bwMode="auto">
          <a:xfrm>
            <a:off x="371378" y="1417379"/>
            <a:ext cx="5442578" cy="45692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3134" tIns="51341" rIns="0" bIns="5134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BE" altLang="en-BE" sz="2353" b="1">
                <a:solidFill>
                  <a:srgbClr val="161616"/>
                </a:solidFill>
                <a:latin typeface="Segoe UI" panose="020B0502040204020203" pitchFamily="34" charset="0"/>
                <a:cs typeface="Segoe UI" panose="020B0502040204020203" pitchFamily="34" charset="0"/>
              </a:rPr>
              <a:t>September 2024</a:t>
            </a:r>
          </a:p>
          <a:p>
            <a:pPr defTabSz="896386"/>
            <a:endParaRPr lang="en-BE" altLang="en-BE" sz="1372" b="1">
              <a:solidFill>
                <a:srgbClr val="161616"/>
              </a:solidFill>
              <a:latin typeface="Segoe UI" panose="020B0502040204020203" pitchFamily="34" charset="0"/>
              <a:cs typeface="Segoe UI" panose="020B0502040204020203" pitchFamily="34" charset="0"/>
            </a:endParaRPr>
          </a:p>
          <a:p>
            <a:pPr marL="280121" indent="-280121" defTabSz="896386">
              <a:buFont typeface="Arial" panose="020B0604020202020204" pitchFamily="34" charset="0"/>
              <a:buChar char="•"/>
            </a:pPr>
            <a:r>
              <a:rPr lang="en-BE" altLang="en-BE" sz="1372" b="1">
                <a:solidFill>
                  <a:srgbClr val="161616"/>
                </a:solidFill>
                <a:latin typeface="Segoe UI" panose="020B0502040204020203" pitchFamily="34" charset="0"/>
                <a:cs typeface="Segoe UI" panose="020B0502040204020203" pitchFamily="34" charset="0"/>
              </a:rPr>
              <a:t>Azure OpenAI Studio UX updates</a:t>
            </a:r>
          </a:p>
          <a:p>
            <a:pPr marL="280121" indent="-280121" defTabSz="896386">
              <a:buFont typeface="Arial" panose="020B0604020202020204" pitchFamily="34" charset="0"/>
              <a:buChar char="•"/>
            </a:pPr>
            <a:endParaRPr lang="en-BE" altLang="en-BE" sz="1372" b="1">
              <a:solidFill>
                <a:srgbClr val="161616"/>
              </a:solidFill>
              <a:latin typeface="Segoe UI" panose="020B0502040204020203" pitchFamily="34" charset="0"/>
              <a:cs typeface="Segoe UI" panose="020B0502040204020203" pitchFamily="34" charset="0"/>
            </a:endParaRPr>
          </a:p>
          <a:p>
            <a:pPr marL="280121" indent="-280121" defTabSz="896386">
              <a:buFont typeface="Arial" panose="020B0604020202020204" pitchFamily="34" charset="0"/>
              <a:buChar char="•"/>
            </a:pPr>
            <a:r>
              <a:rPr lang="en-BE" altLang="en-BE" sz="1372" b="1">
                <a:solidFill>
                  <a:srgbClr val="161616"/>
                </a:solidFill>
                <a:latin typeface="Segoe UI" panose="020B0502040204020203" pitchFamily="34" charset="0"/>
                <a:cs typeface="Segoe UI" panose="020B0502040204020203" pitchFamily="34" charset="0"/>
              </a:rPr>
              <a:t>GPT-4o 2024-08-06 provisioned deployments</a:t>
            </a:r>
          </a:p>
          <a:p>
            <a:pPr marL="168072" indent="-168072" defTabSz="896386">
              <a:buFont typeface="Arial" panose="020B0604020202020204" pitchFamily="34" charset="0"/>
              <a:buChar char="•"/>
            </a:pPr>
            <a:endParaRPr lang="en-BE" altLang="en-BE" sz="392"/>
          </a:p>
          <a:p>
            <a:pPr marL="280121" indent="-280121" defTabSz="896386">
              <a:buFont typeface="Arial" panose="020B0604020202020204" pitchFamily="34" charset="0"/>
              <a:buChar char="•"/>
            </a:pPr>
            <a:endParaRPr lang="en-BE" altLang="en-BE" sz="1372" b="1">
              <a:solidFill>
                <a:srgbClr val="161616"/>
              </a:solidFill>
              <a:latin typeface="Segoe UI" panose="020B0502040204020203" pitchFamily="34" charset="0"/>
              <a:cs typeface="Segoe UI" panose="020B0502040204020203" pitchFamily="34" charset="0"/>
            </a:endParaRPr>
          </a:p>
          <a:p>
            <a:pPr marL="280121" indent="-280121" defTabSz="896386">
              <a:buFont typeface="Arial" panose="020B0604020202020204" pitchFamily="34" charset="0"/>
              <a:buChar char="•"/>
            </a:pPr>
            <a:r>
              <a:rPr lang="en-BE" altLang="en-BE" sz="1372" b="1">
                <a:solidFill>
                  <a:srgbClr val="161616"/>
                </a:solidFill>
                <a:latin typeface="Segoe UI" panose="020B0502040204020203" pitchFamily="34" charset="0"/>
                <a:cs typeface="Segoe UI" panose="020B0502040204020203" pitchFamily="34" charset="0"/>
              </a:rPr>
              <a:t>NEW Global provisioned deployment type</a:t>
            </a:r>
          </a:p>
          <a:p>
            <a:pPr marL="280121" indent="-280121" defTabSz="896386">
              <a:buFont typeface="Arial" panose="020B0604020202020204" pitchFamily="34" charset="0"/>
              <a:buChar char="•"/>
            </a:pPr>
            <a:endParaRPr lang="en-BE" altLang="en-BE" sz="1372" b="1">
              <a:solidFill>
                <a:srgbClr val="161616"/>
              </a:solidFill>
              <a:latin typeface="Segoe UI" panose="020B0502040204020203" pitchFamily="34" charset="0"/>
              <a:cs typeface="Segoe UI" panose="020B0502040204020203" pitchFamily="34" charset="0"/>
            </a:endParaRPr>
          </a:p>
          <a:p>
            <a:pPr marL="280121" indent="-280121" defTabSz="896386">
              <a:buFont typeface="Arial" panose="020B0604020202020204" pitchFamily="34" charset="0"/>
              <a:buChar char="•"/>
            </a:pPr>
            <a:r>
              <a:rPr lang="en-BE" altLang="en-BE" sz="1372" b="1">
                <a:solidFill>
                  <a:srgbClr val="161616"/>
                </a:solidFill>
                <a:latin typeface="Segoe UI" panose="020B0502040204020203" pitchFamily="34" charset="0"/>
                <a:cs typeface="Segoe UI" panose="020B0502040204020203" pitchFamily="34" charset="0"/>
              </a:rPr>
              <a:t>NEW o1-preview and o1-mini models available for limited access</a:t>
            </a:r>
          </a:p>
          <a:p>
            <a:pPr marL="280121" indent="-280121" defTabSz="896386">
              <a:buFont typeface="Arial" panose="020B0604020202020204" pitchFamily="34" charset="0"/>
              <a:buChar char="•"/>
            </a:pPr>
            <a:endParaRPr lang="en-BE" altLang="en-BE" sz="1372" b="1">
              <a:solidFill>
                <a:srgbClr val="161616"/>
              </a:solidFill>
              <a:latin typeface="Segoe UI" panose="020B0502040204020203" pitchFamily="34" charset="0"/>
              <a:cs typeface="Segoe UI" panose="020B0502040204020203" pitchFamily="34" charset="0"/>
            </a:endParaRPr>
          </a:p>
          <a:p>
            <a:pPr marL="280121" indent="-280121" defTabSz="896386">
              <a:buFont typeface="Arial" panose="020B0604020202020204" pitchFamily="34" charset="0"/>
              <a:buChar char="•"/>
            </a:pPr>
            <a:r>
              <a:rPr lang="en-BE" altLang="en-BE" sz="1372" b="1">
                <a:solidFill>
                  <a:srgbClr val="161616"/>
                </a:solidFill>
                <a:latin typeface="Segoe UI" panose="020B0502040204020203" pitchFamily="34" charset="0"/>
                <a:cs typeface="Segoe UI" panose="020B0502040204020203" pitchFamily="34" charset="0"/>
              </a:rPr>
              <a:t>Key capabilities of the o1 series</a:t>
            </a:r>
          </a:p>
          <a:p>
            <a:pPr marL="616266" lvl="1" indent="-168072" defTabSz="896386">
              <a:buFont typeface="Arial" panose="020B0604020202020204" pitchFamily="34" charset="0"/>
              <a:buChar char="•"/>
            </a:pPr>
            <a:r>
              <a:rPr lang="en-BE" altLang="en-BE" sz="1176">
                <a:solidFill>
                  <a:srgbClr val="161616"/>
                </a:solidFill>
                <a:latin typeface="Segoe UI" panose="020B0502040204020203" pitchFamily="34" charset="0"/>
                <a:cs typeface="Segoe UI" panose="020B0502040204020203" pitchFamily="34" charset="0"/>
              </a:rPr>
              <a:t>Complex Code Generation: Capable of generating algorithms and handling advanced coding tasks to support developers.</a:t>
            </a:r>
          </a:p>
          <a:p>
            <a:pPr marL="616266" lvl="1" indent="-168072" defTabSz="896386">
              <a:buFont typeface="Arial" panose="020B0604020202020204" pitchFamily="34" charset="0"/>
              <a:buChar char="•"/>
            </a:pPr>
            <a:r>
              <a:rPr lang="en-BE" altLang="en-BE" sz="1176">
                <a:solidFill>
                  <a:srgbClr val="161616"/>
                </a:solidFill>
                <a:latin typeface="Segoe UI" panose="020B0502040204020203" pitchFamily="34" charset="0"/>
                <a:cs typeface="Segoe UI" panose="020B0502040204020203" pitchFamily="34" charset="0"/>
              </a:rPr>
              <a:t>Advanced Problem Solving: Ideal for comprehensive brainstorming sessions and addressing multifaceted challenges.</a:t>
            </a:r>
          </a:p>
          <a:p>
            <a:pPr marL="616266" lvl="1" indent="-168072" defTabSz="896386">
              <a:buFont typeface="Arial" panose="020B0604020202020204" pitchFamily="34" charset="0"/>
              <a:buChar char="•"/>
            </a:pPr>
            <a:r>
              <a:rPr lang="en-BE" altLang="en-BE" sz="1176">
                <a:solidFill>
                  <a:srgbClr val="161616"/>
                </a:solidFill>
                <a:latin typeface="Segoe UI" panose="020B0502040204020203" pitchFamily="34" charset="0"/>
                <a:cs typeface="Segoe UI" panose="020B0502040204020203" pitchFamily="34" charset="0"/>
              </a:rPr>
              <a:t>Complex Document Comparison: Perfect for </a:t>
            </a:r>
            <a:r>
              <a:rPr lang="en-BE" altLang="en-BE" sz="1176" err="1">
                <a:solidFill>
                  <a:srgbClr val="161616"/>
                </a:solidFill>
                <a:latin typeface="Segoe UI" panose="020B0502040204020203" pitchFamily="34" charset="0"/>
                <a:cs typeface="Segoe UI" panose="020B0502040204020203" pitchFamily="34" charset="0"/>
              </a:rPr>
              <a:t>analyzing</a:t>
            </a:r>
            <a:r>
              <a:rPr lang="en-BE" altLang="en-BE" sz="1176">
                <a:solidFill>
                  <a:srgbClr val="161616"/>
                </a:solidFill>
                <a:latin typeface="Segoe UI" panose="020B0502040204020203" pitchFamily="34" charset="0"/>
                <a:cs typeface="Segoe UI" panose="020B0502040204020203" pitchFamily="34" charset="0"/>
              </a:rPr>
              <a:t> contracts, case files, or legal documents to identify subtle differences.</a:t>
            </a:r>
          </a:p>
          <a:p>
            <a:pPr marL="616266" lvl="1" indent="-168072" defTabSz="896386">
              <a:buFont typeface="Arial" panose="020B0604020202020204" pitchFamily="34" charset="0"/>
              <a:buChar char="•"/>
            </a:pPr>
            <a:r>
              <a:rPr lang="en-BE" altLang="en-BE" sz="1176">
                <a:solidFill>
                  <a:srgbClr val="161616"/>
                </a:solidFill>
                <a:latin typeface="Segoe UI" panose="020B0502040204020203" pitchFamily="34" charset="0"/>
                <a:cs typeface="Segoe UI" panose="020B0502040204020203" pitchFamily="34" charset="0"/>
              </a:rPr>
              <a:t>Instruction Following and Workflow Management: Particularly effective for managing workflows requiring shorter contexts.</a:t>
            </a:r>
          </a:p>
          <a:p>
            <a:pPr defTabSz="896386"/>
            <a:endParaRPr lang="en-BE" altLang="en-BE" sz="1765"/>
          </a:p>
        </p:txBody>
      </p:sp>
      <p:sp>
        <p:nvSpPr>
          <p:cNvPr id="5" name="Rectangle 3">
            <a:extLst>
              <a:ext uri="{FF2B5EF4-FFF2-40B4-BE49-F238E27FC236}">
                <a16:creationId xmlns:a16="http://schemas.microsoft.com/office/drawing/2014/main" id="{BA8AD101-4334-9317-C95B-07EDEF0C2B37}"/>
              </a:ext>
            </a:extLst>
          </p:cNvPr>
          <p:cNvSpPr>
            <a:spLocks noChangeArrowheads="1"/>
          </p:cNvSpPr>
          <p:nvPr/>
        </p:nvSpPr>
        <p:spPr bwMode="auto">
          <a:xfrm>
            <a:off x="6992114" y="1522982"/>
            <a:ext cx="4751052" cy="30505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4904" rIns="0" bIns="5756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BE" sz="2353" b="1">
                <a:solidFill>
                  <a:srgbClr val="161616"/>
                </a:solidFill>
                <a:latin typeface="Segoe UI" panose="020B0502040204020203" pitchFamily="34" charset="0"/>
                <a:cs typeface="Segoe UI" panose="020B0502040204020203" pitchFamily="34" charset="0"/>
              </a:rPr>
              <a:t>October</a:t>
            </a:r>
            <a:r>
              <a:rPr lang="en-BE" altLang="en-BE" sz="2353" b="1">
                <a:solidFill>
                  <a:srgbClr val="161616"/>
                </a:solidFill>
                <a:latin typeface="Segoe UI" panose="020B0502040204020203" pitchFamily="34" charset="0"/>
                <a:cs typeface="Segoe UI" panose="020B0502040204020203" pitchFamily="34" charset="0"/>
              </a:rPr>
              <a:t> 2024</a:t>
            </a:r>
          </a:p>
          <a:p>
            <a:pPr defTabSz="896386"/>
            <a:endParaRPr lang="en-US" altLang="en-BE" sz="1372" b="1">
              <a:solidFill>
                <a:srgbClr val="161616"/>
              </a:solidFill>
              <a:latin typeface="Segoe UI" panose="020B0502040204020203" pitchFamily="34" charset="0"/>
              <a:cs typeface="Segoe UI" panose="020B0502040204020203" pitchFamily="34" charset="0"/>
            </a:endParaRPr>
          </a:p>
          <a:p>
            <a:pPr marL="280121" indent="-280121" defTabSz="896386">
              <a:buFont typeface="Arial" panose="020B0604020202020204" pitchFamily="34" charset="0"/>
              <a:buChar char="•"/>
            </a:pPr>
            <a:r>
              <a:rPr lang="en-BE" altLang="en-BE" sz="1372" b="1">
                <a:solidFill>
                  <a:srgbClr val="161616"/>
                </a:solidFill>
                <a:latin typeface="Segoe UI" panose="020B0502040204020203" pitchFamily="34" charset="0"/>
                <a:cs typeface="Segoe UI" panose="020B0502040204020203" pitchFamily="34" charset="0"/>
              </a:rPr>
              <a:t>Global Batch GA</a:t>
            </a:r>
          </a:p>
          <a:p>
            <a:pPr marL="280121" indent="-280121" defTabSz="896386">
              <a:buFont typeface="Arial" panose="020B0604020202020204" pitchFamily="34" charset="0"/>
              <a:buChar char="•"/>
            </a:pPr>
            <a:endParaRPr lang="en-BE" altLang="en-BE" sz="1372" b="1">
              <a:solidFill>
                <a:srgbClr val="161616"/>
              </a:solidFill>
              <a:latin typeface="Segoe UI" panose="020B0502040204020203" pitchFamily="34" charset="0"/>
              <a:cs typeface="Segoe UI" panose="020B0502040204020203" pitchFamily="34" charset="0"/>
            </a:endParaRPr>
          </a:p>
          <a:p>
            <a:pPr marL="280121" indent="-280121" defTabSz="896386">
              <a:buFont typeface="Arial" panose="020B0604020202020204" pitchFamily="34" charset="0"/>
              <a:buChar char="•"/>
            </a:pPr>
            <a:r>
              <a:rPr lang="en-BE" altLang="en-BE" sz="1372" b="1">
                <a:solidFill>
                  <a:srgbClr val="161616"/>
                </a:solidFill>
                <a:latin typeface="Segoe UI" panose="020B0502040204020203" pitchFamily="34" charset="0"/>
                <a:cs typeface="Segoe UI" panose="020B0502040204020203" pitchFamily="34" charset="0"/>
              </a:rPr>
              <a:t>o1-preview and o1-mini models limited access</a:t>
            </a:r>
            <a:r>
              <a:rPr lang="en-US" altLang="en-BE" sz="1372" b="1">
                <a:solidFill>
                  <a:srgbClr val="161616"/>
                </a:solidFill>
                <a:latin typeface="Segoe UI" panose="020B0502040204020203" pitchFamily="34" charset="0"/>
                <a:cs typeface="Segoe UI" panose="020B0502040204020203" pitchFamily="34" charset="0"/>
              </a:rPr>
              <a:t> </a:t>
            </a:r>
            <a:r>
              <a:rPr lang="en-US" altLang="en-BE" sz="1176">
                <a:solidFill>
                  <a:srgbClr val="161616"/>
                </a:solidFill>
                <a:latin typeface="Segoe UI" panose="020B0502040204020203" pitchFamily="34" charset="0"/>
                <a:cs typeface="Segoe UI" panose="020B0502040204020203" pitchFamily="34" charset="0"/>
              </a:rPr>
              <a:t>(</a:t>
            </a:r>
            <a:r>
              <a:rPr lang="en-BE" altLang="en-BE" sz="1176" b="1">
                <a:solidFill>
                  <a:srgbClr val="161616"/>
                </a:solidFill>
                <a:latin typeface="Segoe UI" panose="020B0502040204020203" pitchFamily="34" charset="0"/>
                <a:cs typeface="Segoe UI" panose="020B0502040204020203" pitchFamily="34" charset="0"/>
              </a:rPr>
              <a:t>Registration is required, and access will be granted based on Microsoft's eligibility criteria</a:t>
            </a:r>
            <a:r>
              <a:rPr lang="en-US" altLang="en-BE" sz="1176" b="1">
                <a:solidFill>
                  <a:srgbClr val="161616"/>
                </a:solidFill>
                <a:latin typeface="Segoe UI" panose="020B0502040204020203" pitchFamily="34" charset="0"/>
                <a:cs typeface="Segoe UI" panose="020B0502040204020203" pitchFamily="34" charset="0"/>
              </a:rPr>
              <a:t>)</a:t>
            </a:r>
            <a:r>
              <a:rPr lang="en-BE" altLang="en-BE" sz="1176">
                <a:solidFill>
                  <a:srgbClr val="161616"/>
                </a:solidFill>
                <a:latin typeface="Segoe UI" panose="020B0502040204020203" pitchFamily="34" charset="0"/>
                <a:cs typeface="Segoe UI" panose="020B0502040204020203" pitchFamily="34" charset="0"/>
              </a:rPr>
              <a:t>.</a:t>
            </a:r>
            <a:endParaRPr lang="en-BE" altLang="en-BE" sz="392"/>
          </a:p>
          <a:p>
            <a:pPr marL="280121" indent="-280121" defTabSz="896386">
              <a:buFont typeface="Arial" panose="020B0604020202020204" pitchFamily="34" charset="0"/>
              <a:buChar char="•"/>
            </a:pPr>
            <a:endParaRPr lang="en-BE" altLang="en-BE" sz="1372" b="1">
              <a:solidFill>
                <a:srgbClr val="161616"/>
              </a:solidFill>
              <a:latin typeface="Segoe UI" panose="020B0502040204020203" pitchFamily="34" charset="0"/>
              <a:cs typeface="Segoe UI" panose="020B0502040204020203" pitchFamily="34" charset="0"/>
            </a:endParaRPr>
          </a:p>
          <a:p>
            <a:pPr marL="280121" indent="-280121" defTabSz="896386">
              <a:buFont typeface="Arial" panose="020B0604020202020204" pitchFamily="34" charset="0"/>
              <a:buChar char="•"/>
            </a:pPr>
            <a:r>
              <a:rPr lang="en-BE" altLang="en-BE" sz="1372" b="1">
                <a:solidFill>
                  <a:srgbClr val="161616"/>
                </a:solidFill>
                <a:latin typeface="Segoe UI" panose="020B0502040204020203" pitchFamily="34" charset="0"/>
                <a:cs typeface="Segoe UI" panose="020B0502040204020203" pitchFamily="34" charset="0"/>
              </a:rPr>
              <a:t>New GPT-4o Realtime API for speech and audio public preview</a:t>
            </a:r>
          </a:p>
          <a:p>
            <a:pPr marL="280121" indent="-280121" defTabSz="896386">
              <a:buFont typeface="Arial" panose="020B0604020202020204" pitchFamily="34" charset="0"/>
              <a:buChar char="•"/>
            </a:pPr>
            <a:endParaRPr lang="en-BE" altLang="en-BE" sz="1372" b="1">
              <a:solidFill>
                <a:srgbClr val="161616"/>
              </a:solidFill>
              <a:latin typeface="Segoe UI" panose="020B0502040204020203" pitchFamily="34" charset="0"/>
              <a:cs typeface="Segoe UI" panose="020B0502040204020203" pitchFamily="34" charset="0"/>
            </a:endParaRPr>
          </a:p>
          <a:p>
            <a:pPr marL="280121" indent="-280121" defTabSz="896386">
              <a:buFont typeface="Arial" panose="020B0604020202020204" pitchFamily="34" charset="0"/>
              <a:buChar char="•"/>
            </a:pPr>
            <a:r>
              <a:rPr lang="en-BE" altLang="en-BE" sz="1372" b="1">
                <a:solidFill>
                  <a:srgbClr val="161616"/>
                </a:solidFill>
                <a:latin typeface="Segoe UI" panose="020B0502040204020203" pitchFamily="34" charset="0"/>
                <a:cs typeface="Segoe UI" panose="020B0502040204020203" pitchFamily="34" charset="0"/>
              </a:rPr>
              <a:t>Global batch support updates</a:t>
            </a:r>
          </a:p>
          <a:p>
            <a:pPr defTabSz="896386"/>
            <a:endParaRPr lang="en-BE" altLang="en-BE" sz="1765"/>
          </a:p>
        </p:txBody>
      </p:sp>
      <p:sp>
        <p:nvSpPr>
          <p:cNvPr id="7" name="TextBox 6">
            <a:extLst>
              <a:ext uri="{FF2B5EF4-FFF2-40B4-BE49-F238E27FC236}">
                <a16:creationId xmlns:a16="http://schemas.microsoft.com/office/drawing/2014/main" id="{DB904FFD-FEBC-EC2D-3F0B-C583F63AFD01}"/>
              </a:ext>
            </a:extLst>
          </p:cNvPr>
          <p:cNvSpPr txBox="1"/>
          <p:nvPr/>
        </p:nvSpPr>
        <p:spPr>
          <a:xfrm>
            <a:off x="371378" y="6317020"/>
            <a:ext cx="9143532" cy="362072"/>
          </a:xfrm>
          <a:prstGeom prst="rect">
            <a:avLst/>
          </a:prstGeom>
          <a:noFill/>
        </p:spPr>
        <p:txBody>
          <a:bodyPr wrap="square">
            <a:spAutoFit/>
          </a:bodyPr>
          <a:lstStyle/>
          <a:p>
            <a:r>
              <a:rPr lang="en-US" sz="1765">
                <a:hlinkClick r:id="rId3"/>
              </a:rPr>
              <a:t>What's new in Azure OpenAI Service? - Azure AI services | Microsoft Learn</a:t>
            </a:r>
            <a:endParaRPr lang="en-BE" sz="1765"/>
          </a:p>
        </p:txBody>
      </p:sp>
    </p:spTree>
    <p:extLst>
      <p:ext uri="{BB962C8B-B14F-4D97-AF65-F5344CB8AC3E}">
        <p14:creationId xmlns:p14="http://schemas.microsoft.com/office/powerpoint/2010/main" val="39840485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video - Made with Clipchamp">
            <a:hlinkClick r:id="" action="ppaction://media"/>
            <a:extLst>
              <a:ext uri="{FF2B5EF4-FFF2-40B4-BE49-F238E27FC236}">
                <a16:creationId xmlns:a16="http://schemas.microsoft.com/office/drawing/2014/main" id="{0D4E5013-8BF6-51EA-89D3-F2CAA8AFF0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07375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903EDD6-7885-810C-DAE4-8EE80D180DC4}"/>
              </a:ext>
              <a:ext uri="{C183D7F6-B498-43B3-948B-1728B52AA6E4}">
                <adec:decorative xmlns:adec="http://schemas.microsoft.com/office/drawing/2017/decorative" val="1"/>
              </a:ext>
            </a:extLst>
          </p:cNvPr>
          <p:cNvSpPr>
            <a:spLocks/>
          </p:cNvSpPr>
          <p:nvPr/>
        </p:nvSpPr>
        <p:spPr>
          <a:xfrm>
            <a:off x="2820248" y="3939908"/>
            <a:ext cx="2054014" cy="2353313"/>
          </a:xfrm>
          <a:prstGeom prst="rect">
            <a:avLst/>
          </a:prstGeom>
          <a:solidFill>
            <a:schemeClr val="bg1"/>
          </a:solidFill>
          <a:ln w="6350">
            <a:solidFill>
              <a:schemeClr val="bg1">
                <a:lumMod val="50000"/>
                <a:lumOff val="50000"/>
                <a:alpha val="76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defRPr/>
            </a:pPr>
            <a:r>
              <a:rPr lang="en-US" sz="1200">
                <a:ln w="3175">
                  <a:noFill/>
                </a:ln>
                <a:solidFill>
                  <a:schemeClr val="tx2"/>
                </a:solidFill>
                <a:latin typeface="+mj-lt"/>
                <a:ea typeface="+mj-lt"/>
                <a:cs typeface="Segoe UI Semibold"/>
              </a:rPr>
              <a:t>Marketing</a:t>
            </a: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Content Creation (website, social media, email, etc.)</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Content Summarization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Audience Segmentation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Sentiment &amp; Temperature Analysis</a:t>
            </a:r>
          </a:p>
        </p:txBody>
      </p:sp>
      <p:sp>
        <p:nvSpPr>
          <p:cNvPr id="28" name="Rectangle 27">
            <a:extLst>
              <a:ext uri="{FF2B5EF4-FFF2-40B4-BE49-F238E27FC236}">
                <a16:creationId xmlns:a16="http://schemas.microsoft.com/office/drawing/2014/main" id="{802DF7A8-F9CB-AF4D-48B5-5E0DE3678031}"/>
              </a:ext>
              <a:ext uri="{C183D7F6-B498-43B3-948B-1728B52AA6E4}">
                <adec:decorative xmlns:adec="http://schemas.microsoft.com/office/drawing/2017/decorative" val="1"/>
              </a:ext>
            </a:extLst>
          </p:cNvPr>
          <p:cNvSpPr>
            <a:spLocks/>
          </p:cNvSpPr>
          <p:nvPr/>
        </p:nvSpPr>
        <p:spPr>
          <a:xfrm>
            <a:off x="571501" y="3939908"/>
            <a:ext cx="2054014" cy="2353313"/>
          </a:xfrm>
          <a:prstGeom prst="rect">
            <a:avLst/>
          </a:prstGeom>
          <a:solidFill>
            <a:schemeClr val="bg1"/>
          </a:solidFill>
          <a:ln w="6350">
            <a:solidFill>
              <a:schemeClr val="bg1">
                <a:lumMod val="50000"/>
                <a:lumOff val="50000"/>
                <a:alpha val="76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defRPr/>
            </a:pPr>
            <a:r>
              <a:rPr lang="en-US" sz="1200">
                <a:ln w="3175">
                  <a:noFill/>
                </a:ln>
                <a:solidFill>
                  <a:schemeClr val="tx2"/>
                </a:solidFill>
                <a:latin typeface="+mj-lt"/>
                <a:ea typeface="+mj-lt"/>
                <a:cs typeface="Segoe UI Semibold"/>
              </a:rPr>
              <a:t>Legal</a:t>
            </a: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Legal / Contract Document Summarization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Draft Document Generation</a:t>
            </a:r>
          </a:p>
        </p:txBody>
      </p:sp>
      <p:sp>
        <p:nvSpPr>
          <p:cNvPr id="29" name="Rectangle 28">
            <a:extLst>
              <a:ext uri="{FF2B5EF4-FFF2-40B4-BE49-F238E27FC236}">
                <a16:creationId xmlns:a16="http://schemas.microsoft.com/office/drawing/2014/main" id="{7B08FE57-6422-C8F7-56BE-563C91D70223}"/>
              </a:ext>
              <a:ext uri="{C183D7F6-B498-43B3-948B-1728B52AA6E4}">
                <adec:decorative xmlns:adec="http://schemas.microsoft.com/office/drawing/2017/decorative" val="1"/>
              </a:ext>
            </a:extLst>
          </p:cNvPr>
          <p:cNvSpPr>
            <a:spLocks/>
          </p:cNvSpPr>
          <p:nvPr/>
        </p:nvSpPr>
        <p:spPr>
          <a:xfrm>
            <a:off x="571501" y="1300776"/>
            <a:ext cx="2054014" cy="2353313"/>
          </a:xfrm>
          <a:prstGeom prst="rect">
            <a:avLst/>
          </a:prstGeom>
          <a:solidFill>
            <a:schemeClr val="bg1"/>
          </a:solidFill>
          <a:ln w="6350">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0"/>
              </a:spcBef>
              <a:spcAft>
                <a:spcPts val="300"/>
              </a:spcAft>
              <a:defRPr/>
            </a:pPr>
            <a:r>
              <a:rPr lang="en-US" sz="1200">
                <a:ln w="3175">
                  <a:noFill/>
                </a:ln>
                <a:solidFill>
                  <a:schemeClr val="tx2"/>
                </a:solidFill>
                <a:latin typeface="+mj-lt"/>
                <a:ea typeface="+mj-lt"/>
                <a:cs typeface="Segoe UI Semibold"/>
              </a:rPr>
              <a:t>HR</a:t>
            </a:r>
          </a:p>
          <a:p>
            <a:pPr marL="200025" indent="-133350" defTabSz="914400" fontAlgn="base">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Internal HR Assistant</a:t>
            </a:r>
          </a:p>
          <a:p>
            <a:pPr marL="200025" indent="-133350" defTabSz="914400" fontAlgn="base">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fontAlgn="base">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Materials summarization (Enterprise chat bot)</a:t>
            </a:r>
          </a:p>
          <a:p>
            <a:pPr marL="200025" indent="-133350" defTabSz="914400" fontAlgn="base">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fontAlgn="base">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Summarization of surveys, Exit interviews</a:t>
            </a:r>
          </a:p>
          <a:p>
            <a:pPr marL="200025" indent="-133350" defTabSz="914400" fontAlgn="base">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fontAlgn="base">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Job Ad. Creation</a:t>
            </a:r>
          </a:p>
        </p:txBody>
      </p:sp>
      <p:sp>
        <p:nvSpPr>
          <p:cNvPr id="30" name="Rectangle 29">
            <a:extLst>
              <a:ext uri="{FF2B5EF4-FFF2-40B4-BE49-F238E27FC236}">
                <a16:creationId xmlns:a16="http://schemas.microsoft.com/office/drawing/2014/main" id="{C7D8D43D-2A67-3840-E389-E90531B4A2C8}"/>
              </a:ext>
              <a:ext uri="{C183D7F6-B498-43B3-948B-1728B52AA6E4}">
                <adec:decorative xmlns:adec="http://schemas.microsoft.com/office/drawing/2017/decorative" val="1"/>
              </a:ext>
            </a:extLst>
          </p:cNvPr>
          <p:cNvSpPr>
            <a:spLocks/>
          </p:cNvSpPr>
          <p:nvPr/>
        </p:nvSpPr>
        <p:spPr>
          <a:xfrm>
            <a:off x="2820248" y="1300776"/>
            <a:ext cx="2054014" cy="2353313"/>
          </a:xfrm>
          <a:prstGeom prst="rect">
            <a:avLst/>
          </a:prstGeom>
          <a:solidFill>
            <a:schemeClr val="bg1"/>
          </a:solidFill>
          <a:ln w="6350">
            <a:solidFill>
              <a:schemeClr val="bg1">
                <a:lumMod val="50000"/>
                <a:lumOff val="50000"/>
                <a:alpha val="76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defRPr/>
            </a:pPr>
            <a:r>
              <a:rPr lang="en-US" sz="1200">
                <a:ln w="3175">
                  <a:noFill/>
                </a:ln>
                <a:solidFill>
                  <a:schemeClr val="tx2"/>
                </a:solidFill>
                <a:latin typeface="+mj-lt"/>
                <a:ea typeface="+mj-lt"/>
                <a:cs typeface="Segoe UI Semibold"/>
              </a:rPr>
              <a:t>Supply Chain</a:t>
            </a: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Invoice/PO Processing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Data Extraction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Contract Analysis</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Logistics Prediction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Order Changes Tracking</a:t>
            </a:r>
          </a:p>
        </p:txBody>
      </p:sp>
      <p:sp>
        <p:nvSpPr>
          <p:cNvPr id="31" name="Rectangle 30">
            <a:extLst>
              <a:ext uri="{FF2B5EF4-FFF2-40B4-BE49-F238E27FC236}">
                <a16:creationId xmlns:a16="http://schemas.microsoft.com/office/drawing/2014/main" id="{671C02BF-3AE9-6E6E-D695-F391AF95BCCD}"/>
              </a:ext>
              <a:ext uri="{C183D7F6-B498-43B3-948B-1728B52AA6E4}">
                <adec:decorative xmlns:adec="http://schemas.microsoft.com/office/drawing/2017/decorative" val="1"/>
              </a:ext>
            </a:extLst>
          </p:cNvPr>
          <p:cNvSpPr>
            <a:spLocks/>
          </p:cNvSpPr>
          <p:nvPr/>
        </p:nvSpPr>
        <p:spPr>
          <a:xfrm>
            <a:off x="5068994" y="1300776"/>
            <a:ext cx="2054014" cy="2353313"/>
          </a:xfrm>
          <a:prstGeom prst="rect">
            <a:avLst/>
          </a:prstGeom>
          <a:solidFill>
            <a:schemeClr val="bg1"/>
          </a:solidFill>
          <a:ln w="6350">
            <a:solidFill>
              <a:schemeClr val="bg1">
                <a:lumMod val="50000"/>
                <a:lumOff val="50000"/>
                <a:alpha val="76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defRPr/>
            </a:pPr>
            <a:r>
              <a:rPr lang="en-US" sz="1200">
                <a:ln w="3175">
                  <a:noFill/>
                </a:ln>
                <a:solidFill>
                  <a:schemeClr val="tx2"/>
                </a:solidFill>
                <a:latin typeface="+mj-lt"/>
                <a:ea typeface="+mj-lt"/>
                <a:cs typeface="Segoe UI Semibold"/>
              </a:rPr>
              <a:t>R &amp; D</a:t>
            </a: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Report Summarization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Summarization of external content esp. patent</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Intellectual Properties Creation</a:t>
            </a:r>
          </a:p>
        </p:txBody>
      </p:sp>
      <p:sp>
        <p:nvSpPr>
          <p:cNvPr id="32" name="Rectangle 31">
            <a:extLst>
              <a:ext uri="{FF2B5EF4-FFF2-40B4-BE49-F238E27FC236}">
                <a16:creationId xmlns:a16="http://schemas.microsoft.com/office/drawing/2014/main" id="{D47AD949-3F8C-DB55-2B3D-6D4C35CA5671}"/>
              </a:ext>
              <a:ext uri="{C183D7F6-B498-43B3-948B-1728B52AA6E4}">
                <adec:decorative xmlns:adec="http://schemas.microsoft.com/office/drawing/2017/decorative" val="1"/>
              </a:ext>
            </a:extLst>
          </p:cNvPr>
          <p:cNvSpPr>
            <a:spLocks/>
          </p:cNvSpPr>
          <p:nvPr/>
        </p:nvSpPr>
        <p:spPr>
          <a:xfrm>
            <a:off x="5068994" y="3939908"/>
            <a:ext cx="2054014" cy="2353313"/>
          </a:xfrm>
          <a:prstGeom prst="rect">
            <a:avLst/>
          </a:prstGeom>
          <a:solidFill>
            <a:schemeClr val="bg1"/>
          </a:solidFill>
          <a:ln w="6350">
            <a:solidFill>
              <a:schemeClr val="bg1">
                <a:lumMod val="50000"/>
                <a:lumOff val="50000"/>
                <a:alpha val="76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defRPr/>
            </a:pPr>
            <a:r>
              <a:rPr lang="en-US" sz="1200">
                <a:ln w="3175">
                  <a:noFill/>
                </a:ln>
                <a:solidFill>
                  <a:schemeClr val="tx2"/>
                </a:solidFill>
                <a:latin typeface="+mj-lt"/>
                <a:ea typeface="+mj-lt"/>
                <a:cs typeface="Segoe UI Semibold"/>
              </a:rPr>
              <a:t>IT</a:t>
            </a: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Enterprise IT Bot</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Incident Analysis</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Documentation Generation </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KB Content Creation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Support &amp; Incident Routing</a:t>
            </a:r>
          </a:p>
        </p:txBody>
      </p:sp>
      <p:sp>
        <p:nvSpPr>
          <p:cNvPr id="33" name="Rectangle 32">
            <a:extLst>
              <a:ext uri="{FF2B5EF4-FFF2-40B4-BE49-F238E27FC236}">
                <a16:creationId xmlns:a16="http://schemas.microsoft.com/office/drawing/2014/main" id="{F23A1D02-E0F3-A4C3-E8F4-46D243DE492C}"/>
              </a:ext>
              <a:ext uri="{C183D7F6-B498-43B3-948B-1728B52AA6E4}">
                <adec:decorative xmlns:adec="http://schemas.microsoft.com/office/drawing/2017/decorative" val="1"/>
              </a:ext>
            </a:extLst>
          </p:cNvPr>
          <p:cNvSpPr>
            <a:spLocks/>
          </p:cNvSpPr>
          <p:nvPr/>
        </p:nvSpPr>
        <p:spPr>
          <a:xfrm>
            <a:off x="7317741" y="1300776"/>
            <a:ext cx="2054014" cy="2353313"/>
          </a:xfrm>
          <a:prstGeom prst="rect">
            <a:avLst/>
          </a:prstGeom>
          <a:solidFill>
            <a:schemeClr val="bg1"/>
          </a:solidFill>
          <a:ln w="6350">
            <a:solidFill>
              <a:schemeClr val="bg1">
                <a:lumMod val="50000"/>
                <a:lumOff val="50000"/>
                <a:alpha val="76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defRPr/>
            </a:pPr>
            <a:r>
              <a:rPr lang="en-US" sz="1200">
                <a:ln w="3175">
                  <a:noFill/>
                </a:ln>
                <a:solidFill>
                  <a:schemeClr val="tx2"/>
                </a:solidFill>
                <a:latin typeface="+mj-lt"/>
                <a:ea typeface="+mj-lt"/>
                <a:cs typeface="Segoe UI Semibold"/>
              </a:rPr>
              <a:t>Product Development</a:t>
            </a:r>
          </a:p>
          <a:p>
            <a:pPr marL="200025" marR="0" lvl="0" indent="-133350" defTabSz="914400" fontAlgn="auto">
              <a:lnSpc>
                <a:spcPct val="100000"/>
              </a:lnSpc>
              <a:spcBef>
                <a:spcPts val="200"/>
              </a:spcBef>
              <a:spcAft>
                <a:spcPts val="200"/>
              </a:spcAft>
              <a:buClrTx/>
              <a:buSzTx/>
              <a:buFont typeface="Arial" panose="020B0604020202020204" pitchFamily="34" charset="0"/>
              <a:buChar char="•"/>
              <a:tabLst/>
              <a:defRPr/>
            </a:pPr>
            <a:r>
              <a:rPr lang="en-US" sz="1000">
                <a:solidFill>
                  <a:schemeClr val="tx1"/>
                </a:solidFill>
                <a:cs typeface="Segoe UI" panose="020B0502040204020203" pitchFamily="34" charset="0"/>
              </a:rPr>
              <a:t>Generate product code from design docs/pseudo-code</a:t>
            </a:r>
          </a:p>
          <a:p>
            <a:pPr marL="200025" marR="0" lvl="0" indent="-133350" defTabSz="914400" fontAlgn="auto">
              <a:lnSpc>
                <a:spcPct val="100000"/>
              </a:lnSpc>
              <a:spcBef>
                <a:spcPts val="200"/>
              </a:spcBef>
              <a:spcAft>
                <a:spcPts val="200"/>
              </a:spcAft>
              <a:buClrTx/>
              <a:buSzTx/>
              <a:buFont typeface="Arial" panose="020B0604020202020204" pitchFamily="34" charset="0"/>
              <a:buChar char="•"/>
              <a:tabLst/>
              <a:defRPr/>
            </a:pPr>
            <a:endParaRPr lang="en-US" sz="1000">
              <a:solidFill>
                <a:schemeClr val="tx1"/>
              </a:solidFill>
              <a:cs typeface="Segoe UI" panose="020B0502040204020203" pitchFamily="34" charset="0"/>
            </a:endParaRPr>
          </a:p>
          <a:p>
            <a:pPr marL="200025" marR="0" lvl="0" indent="-133350" defTabSz="914400" fontAlgn="auto">
              <a:lnSpc>
                <a:spcPct val="100000"/>
              </a:lnSpc>
              <a:spcBef>
                <a:spcPts val="200"/>
              </a:spcBef>
              <a:spcAft>
                <a:spcPts val="200"/>
              </a:spcAft>
              <a:buClrTx/>
              <a:buSzTx/>
              <a:buFont typeface="Arial" panose="020B0604020202020204" pitchFamily="34" charset="0"/>
              <a:buChar char="•"/>
              <a:tabLst/>
              <a:defRPr/>
            </a:pPr>
            <a:r>
              <a:rPr lang="en-US" sz="1000">
                <a:solidFill>
                  <a:schemeClr val="tx1"/>
                </a:solidFill>
                <a:cs typeface="Segoe UI" panose="020B0502040204020203" pitchFamily="34" charset="0"/>
              </a:rPr>
              <a:t>Defect Detection and Fixing</a:t>
            </a:r>
          </a:p>
          <a:p>
            <a:pPr marL="200025" marR="0" lvl="0" indent="-133350" defTabSz="914400" fontAlgn="auto">
              <a:lnSpc>
                <a:spcPct val="100000"/>
              </a:lnSpc>
              <a:spcBef>
                <a:spcPts val="200"/>
              </a:spcBef>
              <a:spcAft>
                <a:spcPts val="200"/>
              </a:spcAft>
              <a:buClrTx/>
              <a:buSzTx/>
              <a:buFont typeface="Arial" panose="020B0604020202020204" pitchFamily="34" charset="0"/>
              <a:buChar char="•"/>
              <a:tabLst/>
              <a:defRPr/>
            </a:pPr>
            <a:endParaRPr lang="en-US" sz="1000">
              <a:solidFill>
                <a:schemeClr val="tx1"/>
              </a:solidFill>
              <a:cs typeface="Segoe UI" panose="020B0502040204020203" pitchFamily="34" charset="0"/>
            </a:endParaRPr>
          </a:p>
          <a:p>
            <a:pPr marL="200025" marR="0" lvl="0" indent="-133350" defTabSz="914400" fontAlgn="auto">
              <a:lnSpc>
                <a:spcPct val="100000"/>
              </a:lnSpc>
              <a:spcBef>
                <a:spcPts val="200"/>
              </a:spcBef>
              <a:spcAft>
                <a:spcPts val="200"/>
              </a:spcAft>
              <a:buClrTx/>
              <a:buSzTx/>
              <a:buFont typeface="Arial" panose="020B0604020202020204" pitchFamily="34" charset="0"/>
              <a:buChar char="•"/>
              <a:tabLst/>
              <a:defRPr/>
            </a:pPr>
            <a:r>
              <a:rPr lang="en-US" sz="1000">
                <a:solidFill>
                  <a:schemeClr val="tx1"/>
                </a:solidFill>
                <a:cs typeface="Segoe UI" panose="020B0502040204020203" pitchFamily="34" charset="0"/>
              </a:rPr>
              <a:t>Code Modernization</a:t>
            </a:r>
          </a:p>
          <a:p>
            <a:pPr marL="200025" marR="0" lvl="0" indent="-133350" defTabSz="914400" fontAlgn="auto">
              <a:lnSpc>
                <a:spcPct val="100000"/>
              </a:lnSpc>
              <a:spcBef>
                <a:spcPts val="200"/>
              </a:spcBef>
              <a:spcAft>
                <a:spcPts val="200"/>
              </a:spcAft>
              <a:buClrTx/>
              <a:buSzTx/>
              <a:buFont typeface="Arial" panose="020B0604020202020204" pitchFamily="34" charset="0"/>
              <a:buChar char="•"/>
              <a:tabLst/>
              <a:defRPr/>
            </a:pPr>
            <a:endParaRPr lang="en-US" sz="1000">
              <a:solidFill>
                <a:schemeClr val="tx1"/>
              </a:solidFill>
              <a:cs typeface="Segoe UI" panose="020B0502040204020203" pitchFamily="34" charset="0"/>
            </a:endParaRPr>
          </a:p>
          <a:p>
            <a:pPr marL="200025" marR="0" lvl="0" indent="-133350" defTabSz="914400" fontAlgn="auto">
              <a:lnSpc>
                <a:spcPct val="100000"/>
              </a:lnSpc>
              <a:spcBef>
                <a:spcPts val="200"/>
              </a:spcBef>
              <a:spcAft>
                <a:spcPts val="200"/>
              </a:spcAft>
              <a:buClrTx/>
              <a:buSzTx/>
              <a:buFont typeface="Arial" panose="020B0604020202020204" pitchFamily="34" charset="0"/>
              <a:buChar char="•"/>
              <a:tabLst/>
              <a:defRPr/>
            </a:pPr>
            <a:r>
              <a:rPr lang="en-US" sz="1000">
                <a:solidFill>
                  <a:schemeClr val="tx1"/>
                </a:solidFill>
                <a:cs typeface="Segoe UI" panose="020B0502040204020203" pitchFamily="34" charset="0"/>
              </a:rPr>
              <a:t>Documentation Generation</a:t>
            </a:r>
          </a:p>
        </p:txBody>
      </p:sp>
      <p:sp>
        <p:nvSpPr>
          <p:cNvPr id="34" name="Rectangle 33">
            <a:extLst>
              <a:ext uri="{FF2B5EF4-FFF2-40B4-BE49-F238E27FC236}">
                <a16:creationId xmlns:a16="http://schemas.microsoft.com/office/drawing/2014/main" id="{BBF6B993-C5D3-0797-7F92-53B77D061554}"/>
              </a:ext>
              <a:ext uri="{C183D7F6-B498-43B3-948B-1728B52AA6E4}">
                <adec:decorative xmlns:adec="http://schemas.microsoft.com/office/drawing/2017/decorative" val="1"/>
              </a:ext>
            </a:extLst>
          </p:cNvPr>
          <p:cNvSpPr>
            <a:spLocks/>
          </p:cNvSpPr>
          <p:nvPr/>
        </p:nvSpPr>
        <p:spPr>
          <a:xfrm>
            <a:off x="7317741" y="3939908"/>
            <a:ext cx="2054014" cy="2353313"/>
          </a:xfrm>
          <a:prstGeom prst="rect">
            <a:avLst/>
          </a:prstGeom>
          <a:solidFill>
            <a:schemeClr val="bg1"/>
          </a:solidFill>
          <a:ln w="6350">
            <a:solidFill>
              <a:schemeClr val="bg1">
                <a:lumMod val="50000"/>
                <a:lumOff val="50000"/>
                <a:alpha val="76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defRPr/>
            </a:pPr>
            <a:r>
              <a:rPr lang="en-US" sz="1200">
                <a:ln w="3175">
                  <a:noFill/>
                </a:ln>
                <a:solidFill>
                  <a:schemeClr val="tx2"/>
                </a:solidFill>
                <a:latin typeface="+mj-lt"/>
                <a:ea typeface="+mj-lt"/>
                <a:cs typeface="Segoe UI Semibold"/>
              </a:rPr>
              <a:t>Customer Service</a:t>
            </a: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Call Center Analytics</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CS Response Creation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Request summarization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Customer-facing Bot</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FAQ Content Creation</a:t>
            </a:r>
          </a:p>
        </p:txBody>
      </p:sp>
      <p:sp>
        <p:nvSpPr>
          <p:cNvPr id="35" name="Rectangle 34">
            <a:extLst>
              <a:ext uri="{FF2B5EF4-FFF2-40B4-BE49-F238E27FC236}">
                <a16:creationId xmlns:a16="http://schemas.microsoft.com/office/drawing/2014/main" id="{C1F7A205-45A8-5A07-4E7C-0BF64C801F66}"/>
              </a:ext>
              <a:ext uri="{C183D7F6-B498-43B3-948B-1728B52AA6E4}">
                <adec:decorative xmlns:adec="http://schemas.microsoft.com/office/drawing/2017/decorative" val="1"/>
              </a:ext>
            </a:extLst>
          </p:cNvPr>
          <p:cNvSpPr>
            <a:spLocks/>
          </p:cNvSpPr>
          <p:nvPr/>
        </p:nvSpPr>
        <p:spPr>
          <a:xfrm>
            <a:off x="9566487" y="1300776"/>
            <a:ext cx="2054014" cy="2353313"/>
          </a:xfrm>
          <a:prstGeom prst="rect">
            <a:avLst/>
          </a:prstGeom>
          <a:solidFill>
            <a:schemeClr val="bg1"/>
          </a:solidFill>
          <a:ln w="6350">
            <a:solidFill>
              <a:schemeClr val="bg1">
                <a:lumMod val="50000"/>
                <a:lumOff val="50000"/>
                <a:alpha val="76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defRPr/>
            </a:pPr>
            <a:r>
              <a:rPr lang="en-US" sz="1200">
                <a:ln w="3175">
                  <a:noFill/>
                </a:ln>
                <a:solidFill>
                  <a:schemeClr val="tx2"/>
                </a:solidFill>
                <a:latin typeface="+mj-lt"/>
                <a:ea typeface="+mj-lt"/>
                <a:cs typeface="Segoe UI Semibold"/>
              </a:rPr>
              <a:t>Admin and Support</a:t>
            </a: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Summarize emails, calls, and other communications</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Travel Advisor</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Admin Task </a:t>
            </a:r>
            <a:r>
              <a:rPr lang="en-US" sz="1000" err="1">
                <a:solidFill>
                  <a:schemeClr val="tx1"/>
                </a:solidFill>
                <a:cs typeface="Segoe UI" panose="020B0502040204020203" pitchFamily="34" charset="0"/>
              </a:rPr>
              <a:t>Priorization</a:t>
            </a:r>
            <a:endParaRPr lang="en-US" sz="1000">
              <a:solidFill>
                <a:schemeClr val="tx1"/>
              </a:solidFill>
              <a:cs typeface="Segoe UI" panose="020B0502040204020203" pitchFamily="34" charset="0"/>
            </a:endParaRPr>
          </a:p>
        </p:txBody>
      </p:sp>
      <p:sp>
        <p:nvSpPr>
          <p:cNvPr id="36" name="Rectangle 35">
            <a:extLst>
              <a:ext uri="{FF2B5EF4-FFF2-40B4-BE49-F238E27FC236}">
                <a16:creationId xmlns:a16="http://schemas.microsoft.com/office/drawing/2014/main" id="{28207E09-C3F3-86D6-1813-B27CFF0BFCF4}"/>
              </a:ext>
              <a:ext uri="{C183D7F6-B498-43B3-948B-1728B52AA6E4}">
                <adec:decorative xmlns:adec="http://schemas.microsoft.com/office/drawing/2017/decorative" val="1"/>
              </a:ext>
            </a:extLst>
          </p:cNvPr>
          <p:cNvSpPr>
            <a:spLocks/>
          </p:cNvSpPr>
          <p:nvPr/>
        </p:nvSpPr>
        <p:spPr>
          <a:xfrm>
            <a:off x="9566487" y="3939908"/>
            <a:ext cx="2054014" cy="2353313"/>
          </a:xfrm>
          <a:prstGeom prst="rect">
            <a:avLst/>
          </a:prstGeom>
          <a:solidFill>
            <a:schemeClr val="bg1"/>
          </a:solidFill>
          <a:ln w="6350">
            <a:solidFill>
              <a:schemeClr val="bg1">
                <a:lumMod val="50000"/>
                <a:lumOff val="50000"/>
                <a:alpha val="76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defRPr/>
            </a:pPr>
            <a:r>
              <a:rPr lang="en-US" sz="1200">
                <a:ln w="3175">
                  <a:noFill/>
                </a:ln>
                <a:solidFill>
                  <a:schemeClr val="tx2"/>
                </a:solidFill>
                <a:latin typeface="+mj-lt"/>
                <a:ea typeface="+mj-lt"/>
                <a:cs typeface="Segoe UI Semibold"/>
              </a:rPr>
              <a:t>Environment, Health</a:t>
            </a:r>
            <a:br>
              <a:rPr lang="en-US" sz="1200">
                <a:ln w="3175">
                  <a:noFill/>
                </a:ln>
                <a:solidFill>
                  <a:schemeClr val="tx2"/>
                </a:solidFill>
                <a:latin typeface="+mj-lt"/>
                <a:ea typeface="+mj-lt"/>
                <a:cs typeface="Segoe UI Semibold"/>
              </a:rPr>
            </a:br>
            <a:r>
              <a:rPr lang="en-US" sz="1200">
                <a:ln w="3175">
                  <a:noFill/>
                </a:ln>
                <a:solidFill>
                  <a:schemeClr val="tx2"/>
                </a:solidFill>
                <a:latin typeface="+mj-lt"/>
                <a:ea typeface="+mj-lt"/>
                <a:cs typeface="Segoe UI Semibold"/>
              </a:rPr>
              <a:t>&amp; Safety</a:t>
            </a: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Document Creation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EHS Procedures Content Creation</a:t>
            </a:r>
          </a:p>
          <a:p>
            <a:pPr marL="200025" indent="-133350" defTabSz="914400">
              <a:spcBef>
                <a:spcPts val="200"/>
              </a:spcBef>
              <a:spcAft>
                <a:spcPts val="200"/>
              </a:spcAft>
              <a:buFont typeface="Arial" panose="020B0604020202020204" pitchFamily="34" charset="0"/>
              <a:buChar char="•"/>
              <a:defRPr/>
            </a:pPr>
            <a:endParaRPr lang="en-US" sz="1000">
              <a:solidFill>
                <a:schemeClr val="tx1"/>
              </a:solidFill>
              <a:cs typeface="Segoe UI" panose="020B0502040204020203" pitchFamily="34" charset="0"/>
            </a:endParaRPr>
          </a:p>
          <a:p>
            <a:pPr marL="200025" indent="-133350" defTabSz="914400">
              <a:spcBef>
                <a:spcPts val="200"/>
              </a:spcBef>
              <a:spcAft>
                <a:spcPts val="200"/>
              </a:spcAft>
              <a:buFont typeface="Arial" panose="020B0604020202020204" pitchFamily="34" charset="0"/>
              <a:buChar char="•"/>
              <a:defRPr/>
            </a:pPr>
            <a:r>
              <a:rPr lang="en-US" sz="1000">
                <a:solidFill>
                  <a:schemeClr val="tx1"/>
                </a:solidFill>
                <a:cs typeface="Segoe UI" panose="020B0502040204020203" pitchFamily="34" charset="0"/>
              </a:rPr>
              <a:t>Enterprise Incident / Safety Bot</a:t>
            </a:r>
          </a:p>
        </p:txBody>
      </p:sp>
      <p:cxnSp>
        <p:nvCxnSpPr>
          <p:cNvPr id="38" name="Straight Connector 37">
            <a:extLst>
              <a:ext uri="{FF2B5EF4-FFF2-40B4-BE49-F238E27FC236}">
                <a16:creationId xmlns:a16="http://schemas.microsoft.com/office/drawing/2014/main" id="{4CCE95EC-C28D-DCD3-97CF-376E2C3F67E8}"/>
              </a:ext>
              <a:ext uri="{C183D7F6-B498-43B3-948B-1728B52AA6E4}">
                <adec:decorative xmlns:adec="http://schemas.microsoft.com/office/drawing/2017/decorative" val="1"/>
              </a:ext>
            </a:extLst>
          </p:cNvPr>
          <p:cNvCxnSpPr>
            <a:cxnSpLocks/>
          </p:cNvCxnSpPr>
          <p:nvPr/>
        </p:nvCxnSpPr>
        <p:spPr>
          <a:xfrm>
            <a:off x="1330682" y="6186252"/>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cxnSp>
        <p:nvCxnSpPr>
          <p:cNvPr id="39" name="Straight Connector 38">
            <a:extLst>
              <a:ext uri="{FF2B5EF4-FFF2-40B4-BE49-F238E27FC236}">
                <a16:creationId xmlns:a16="http://schemas.microsoft.com/office/drawing/2014/main" id="{C1E74E19-6DEB-99F7-1EBC-3403702B658E}"/>
              </a:ext>
              <a:ext uri="{C183D7F6-B498-43B3-948B-1728B52AA6E4}">
                <adec:decorative xmlns:adec="http://schemas.microsoft.com/office/drawing/2017/decorative" val="1"/>
              </a:ext>
            </a:extLst>
          </p:cNvPr>
          <p:cNvCxnSpPr>
            <a:cxnSpLocks/>
          </p:cNvCxnSpPr>
          <p:nvPr/>
        </p:nvCxnSpPr>
        <p:spPr>
          <a:xfrm>
            <a:off x="3579428" y="6186252"/>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cxnSp>
        <p:nvCxnSpPr>
          <p:cNvPr id="40" name="Straight Connector 39">
            <a:extLst>
              <a:ext uri="{FF2B5EF4-FFF2-40B4-BE49-F238E27FC236}">
                <a16:creationId xmlns:a16="http://schemas.microsoft.com/office/drawing/2014/main" id="{B94A0E9D-C5C6-FB4E-F867-3CBE9EC17F99}"/>
              </a:ext>
              <a:ext uri="{C183D7F6-B498-43B3-948B-1728B52AA6E4}">
                <adec:decorative xmlns:adec="http://schemas.microsoft.com/office/drawing/2017/decorative" val="1"/>
              </a:ext>
            </a:extLst>
          </p:cNvPr>
          <p:cNvCxnSpPr>
            <a:cxnSpLocks/>
          </p:cNvCxnSpPr>
          <p:nvPr/>
        </p:nvCxnSpPr>
        <p:spPr>
          <a:xfrm>
            <a:off x="5828175" y="6186252"/>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cxnSp>
        <p:nvCxnSpPr>
          <p:cNvPr id="41" name="Straight Connector 40">
            <a:extLst>
              <a:ext uri="{FF2B5EF4-FFF2-40B4-BE49-F238E27FC236}">
                <a16:creationId xmlns:a16="http://schemas.microsoft.com/office/drawing/2014/main" id="{FC3C5E45-E63C-75FB-34F5-C55452B060F6}"/>
              </a:ext>
              <a:ext uri="{C183D7F6-B498-43B3-948B-1728B52AA6E4}">
                <adec:decorative xmlns:adec="http://schemas.microsoft.com/office/drawing/2017/decorative" val="1"/>
              </a:ext>
            </a:extLst>
          </p:cNvPr>
          <p:cNvCxnSpPr>
            <a:cxnSpLocks/>
          </p:cNvCxnSpPr>
          <p:nvPr/>
        </p:nvCxnSpPr>
        <p:spPr>
          <a:xfrm>
            <a:off x="8076922" y="6186252"/>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cxnSp>
        <p:nvCxnSpPr>
          <p:cNvPr id="42" name="Straight Connector 41">
            <a:extLst>
              <a:ext uri="{FF2B5EF4-FFF2-40B4-BE49-F238E27FC236}">
                <a16:creationId xmlns:a16="http://schemas.microsoft.com/office/drawing/2014/main" id="{AD10FA6B-398B-B76B-C65C-E4FBC8C54387}"/>
              </a:ext>
              <a:ext uri="{C183D7F6-B498-43B3-948B-1728B52AA6E4}">
                <adec:decorative xmlns:adec="http://schemas.microsoft.com/office/drawing/2017/decorative" val="1"/>
              </a:ext>
            </a:extLst>
          </p:cNvPr>
          <p:cNvCxnSpPr>
            <a:cxnSpLocks/>
          </p:cNvCxnSpPr>
          <p:nvPr/>
        </p:nvCxnSpPr>
        <p:spPr>
          <a:xfrm>
            <a:off x="10325668" y="6186252"/>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cxnSp>
        <p:nvCxnSpPr>
          <p:cNvPr id="44" name="Straight Connector 43">
            <a:extLst>
              <a:ext uri="{FF2B5EF4-FFF2-40B4-BE49-F238E27FC236}">
                <a16:creationId xmlns:a16="http://schemas.microsoft.com/office/drawing/2014/main" id="{C01CA933-7EFA-9F13-F110-89C15537E231}"/>
              </a:ext>
              <a:ext uri="{C183D7F6-B498-43B3-948B-1728B52AA6E4}">
                <adec:decorative xmlns:adec="http://schemas.microsoft.com/office/drawing/2017/decorative" val="1"/>
              </a:ext>
            </a:extLst>
          </p:cNvPr>
          <p:cNvCxnSpPr>
            <a:cxnSpLocks/>
          </p:cNvCxnSpPr>
          <p:nvPr/>
        </p:nvCxnSpPr>
        <p:spPr>
          <a:xfrm>
            <a:off x="1330682" y="3547120"/>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cxnSp>
        <p:nvCxnSpPr>
          <p:cNvPr id="45" name="Straight Connector 44">
            <a:extLst>
              <a:ext uri="{FF2B5EF4-FFF2-40B4-BE49-F238E27FC236}">
                <a16:creationId xmlns:a16="http://schemas.microsoft.com/office/drawing/2014/main" id="{EC2E88E9-2E9F-59BA-5B94-5A17FD937300}"/>
              </a:ext>
              <a:ext uri="{C183D7F6-B498-43B3-948B-1728B52AA6E4}">
                <adec:decorative xmlns:adec="http://schemas.microsoft.com/office/drawing/2017/decorative" val="1"/>
              </a:ext>
            </a:extLst>
          </p:cNvPr>
          <p:cNvCxnSpPr>
            <a:cxnSpLocks/>
          </p:cNvCxnSpPr>
          <p:nvPr/>
        </p:nvCxnSpPr>
        <p:spPr>
          <a:xfrm>
            <a:off x="3579428" y="3547120"/>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cxnSp>
        <p:nvCxnSpPr>
          <p:cNvPr id="46" name="Straight Connector 45">
            <a:extLst>
              <a:ext uri="{FF2B5EF4-FFF2-40B4-BE49-F238E27FC236}">
                <a16:creationId xmlns:a16="http://schemas.microsoft.com/office/drawing/2014/main" id="{2F16844A-362F-DDF2-864F-318CAE4927B7}"/>
              </a:ext>
              <a:ext uri="{C183D7F6-B498-43B3-948B-1728B52AA6E4}">
                <adec:decorative xmlns:adec="http://schemas.microsoft.com/office/drawing/2017/decorative" val="1"/>
              </a:ext>
            </a:extLst>
          </p:cNvPr>
          <p:cNvCxnSpPr>
            <a:cxnSpLocks/>
          </p:cNvCxnSpPr>
          <p:nvPr/>
        </p:nvCxnSpPr>
        <p:spPr>
          <a:xfrm>
            <a:off x="5828175" y="3547120"/>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cxnSp>
        <p:nvCxnSpPr>
          <p:cNvPr id="47" name="Straight Connector 46">
            <a:extLst>
              <a:ext uri="{FF2B5EF4-FFF2-40B4-BE49-F238E27FC236}">
                <a16:creationId xmlns:a16="http://schemas.microsoft.com/office/drawing/2014/main" id="{4740574C-D275-5FE9-7978-1C2658C1AB27}"/>
              </a:ext>
              <a:ext uri="{C183D7F6-B498-43B3-948B-1728B52AA6E4}">
                <adec:decorative xmlns:adec="http://schemas.microsoft.com/office/drawing/2017/decorative" val="1"/>
              </a:ext>
            </a:extLst>
          </p:cNvPr>
          <p:cNvCxnSpPr>
            <a:cxnSpLocks/>
          </p:cNvCxnSpPr>
          <p:nvPr/>
        </p:nvCxnSpPr>
        <p:spPr>
          <a:xfrm>
            <a:off x="8076921" y="3547120"/>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cxnSp>
        <p:nvCxnSpPr>
          <p:cNvPr id="48" name="Straight Connector 47">
            <a:extLst>
              <a:ext uri="{FF2B5EF4-FFF2-40B4-BE49-F238E27FC236}">
                <a16:creationId xmlns:a16="http://schemas.microsoft.com/office/drawing/2014/main" id="{DCD3259D-0205-3746-4C05-F001EF555D88}"/>
              </a:ext>
              <a:ext uri="{C183D7F6-B498-43B3-948B-1728B52AA6E4}">
                <adec:decorative xmlns:adec="http://schemas.microsoft.com/office/drawing/2017/decorative" val="1"/>
              </a:ext>
            </a:extLst>
          </p:cNvPr>
          <p:cNvCxnSpPr>
            <a:cxnSpLocks/>
          </p:cNvCxnSpPr>
          <p:nvPr/>
        </p:nvCxnSpPr>
        <p:spPr>
          <a:xfrm>
            <a:off x="10325668" y="3547120"/>
            <a:ext cx="535652" cy="0"/>
          </a:xfrm>
          <a:prstGeom prst="line">
            <a:avLst/>
          </a:prstGeom>
          <a:solidFill>
            <a:schemeClr val="tx1"/>
          </a:solidFill>
          <a:ln w="19050" cap="rnd">
            <a:solidFill>
              <a:schemeClr val="tx2"/>
            </a:solidFill>
            <a:prstDash val="solid"/>
            <a:round/>
          </a:ln>
          <a:effectLst>
            <a:outerShdw blurRad="177800" dist="12700" dir="13500000" algn="br" rotWithShape="0">
              <a:schemeClr val="tx1">
                <a:lumMod val="85000"/>
                <a:alpha val="30000"/>
              </a:schemeClr>
            </a:outerShdw>
          </a:effectLst>
        </p:spPr>
      </p:cxnSp>
      <p:sp>
        <p:nvSpPr>
          <p:cNvPr id="3" name="Title 4">
            <a:extLst>
              <a:ext uri="{FF2B5EF4-FFF2-40B4-BE49-F238E27FC236}">
                <a16:creationId xmlns:a16="http://schemas.microsoft.com/office/drawing/2014/main" id="{343286F8-B8BB-785E-1794-5F94F6E1BA82}"/>
              </a:ext>
            </a:extLst>
          </p:cNvPr>
          <p:cNvSpPr txBox="1">
            <a:spLocks/>
          </p:cNvSpPr>
          <p:nvPr/>
        </p:nvSpPr>
        <p:spPr>
          <a:xfrm>
            <a:off x="588963" y="457200"/>
            <a:ext cx="11017250"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algn="ctr"/>
            <a:r>
              <a:rPr lang="en-GB" sz="3000">
                <a:gradFill flip="none" rotWithShape="1">
                  <a:gsLst>
                    <a:gs pos="0">
                      <a:srgbClr val="8DC8E8"/>
                    </a:gs>
                    <a:gs pos="60000">
                      <a:schemeClr val="accent6">
                        <a:lumMod val="60000"/>
                        <a:lumOff val="40000"/>
                      </a:schemeClr>
                    </a:gs>
                  </a:gsLst>
                  <a:path path="circle">
                    <a:fillToRect t="100000" r="100000"/>
                  </a:path>
                  <a:tileRect l="-100000" b="-100000"/>
                </a:gradFill>
              </a:rPr>
              <a:t>AI Reinvent ALL Industries</a:t>
            </a:r>
            <a:endParaRPr lang="en-HK" sz="3000">
              <a:gradFill flip="none" rotWithShape="1">
                <a:gsLst>
                  <a:gs pos="0">
                    <a:srgbClr val="8DC8E8"/>
                  </a:gs>
                  <a:gs pos="60000">
                    <a:schemeClr val="accent6">
                      <a:lumMod val="60000"/>
                      <a:lumOff val="40000"/>
                    </a:schemeClr>
                  </a:gs>
                </a:gsLst>
                <a:path path="circle">
                  <a:fillToRect t="100000" r="100000"/>
                </a:path>
                <a:tileRect l="-100000" b="-100000"/>
              </a:gradFill>
            </a:endParaRPr>
          </a:p>
        </p:txBody>
      </p:sp>
    </p:spTree>
    <p:extLst>
      <p:ext uri="{BB962C8B-B14F-4D97-AF65-F5344CB8AC3E}">
        <p14:creationId xmlns:p14="http://schemas.microsoft.com/office/powerpoint/2010/main" val="30979845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ing 2024-10-30 191409">
            <a:hlinkClick r:id="" action="ppaction://media"/>
            <a:extLst>
              <a:ext uri="{FF2B5EF4-FFF2-40B4-BE49-F238E27FC236}">
                <a16:creationId xmlns:a16="http://schemas.microsoft.com/office/drawing/2014/main" id="{72A7FC69-1D68-D7BE-74A3-3C8BC51FF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613" y="0"/>
            <a:ext cx="11787187" cy="6858000"/>
          </a:xfrm>
          <a:prstGeom prst="rect">
            <a:avLst/>
          </a:prstGeom>
        </p:spPr>
      </p:pic>
    </p:spTree>
    <p:extLst>
      <p:ext uri="{BB962C8B-B14F-4D97-AF65-F5344CB8AC3E}">
        <p14:creationId xmlns:p14="http://schemas.microsoft.com/office/powerpoint/2010/main" val="227609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3256D89-E619-A9E6-3520-8EC041F5635F}"/>
              </a:ext>
            </a:extLst>
          </p:cNvPr>
          <p:cNvSpPr>
            <a:spLocks noGrp="1"/>
          </p:cNvSpPr>
          <p:nvPr>
            <p:ph type="title"/>
          </p:nvPr>
        </p:nvSpPr>
        <p:spPr/>
        <p:txBody>
          <a:bodyPr/>
          <a:lstStyle/>
          <a:p>
            <a:r>
              <a:rPr lang="en-US"/>
              <a:t>Introducing Video Translation</a:t>
            </a:r>
          </a:p>
        </p:txBody>
      </p:sp>
      <p:sp>
        <p:nvSpPr>
          <p:cNvPr id="32" name="Arrow: Left 31">
            <a:extLst>
              <a:ext uri="{FF2B5EF4-FFF2-40B4-BE49-F238E27FC236}">
                <a16:creationId xmlns:a16="http://schemas.microsoft.com/office/drawing/2014/main" id="{3FE1161D-6690-9D4A-006D-E3F6039B1809}"/>
              </a:ext>
            </a:extLst>
          </p:cNvPr>
          <p:cNvSpPr/>
          <p:nvPr/>
        </p:nvSpPr>
        <p:spPr bwMode="auto">
          <a:xfrm rot="10800000">
            <a:off x="1153043" y="5786096"/>
            <a:ext cx="10449994" cy="586604"/>
          </a:xfrm>
          <a:prstGeom prst="leftArrow">
            <a:avLst/>
          </a:prstGeom>
          <a:solidFill>
            <a:srgbClr val="0078D4">
              <a:lumMod val="50000"/>
            </a:srgbClr>
          </a:solidFill>
          <a:ln w="9525" cap="flat" cmpd="sng" algn="ctr">
            <a:no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Content Placeholder 2">
            <a:extLst>
              <a:ext uri="{FF2B5EF4-FFF2-40B4-BE49-F238E27FC236}">
                <a16:creationId xmlns:a16="http://schemas.microsoft.com/office/drawing/2014/main" id="{E3DD7888-2799-8284-1C05-A69F58677EB2}"/>
              </a:ext>
            </a:extLst>
          </p:cNvPr>
          <p:cNvSpPr txBox="1">
            <a:spLocks/>
          </p:cNvSpPr>
          <p:nvPr/>
        </p:nvSpPr>
        <p:spPr>
          <a:xfrm>
            <a:off x="1153043" y="1868814"/>
            <a:ext cx="4713824" cy="3022366"/>
          </a:xfrm>
          <a:prstGeom prst="rect">
            <a:avLst/>
          </a:prstGeom>
        </p:spPr>
        <p:txBody>
          <a:bodyPr vert="horz" wrap="square" lIns="0" tIns="0" rIns="0" bIns="0" rtlCol="0">
            <a:spAutoFit/>
          </a:bodyPr>
          <a:lst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Localization</a:t>
            </a:r>
          </a:p>
          <a:p>
            <a:pPr marL="228513" marR="0" lvl="1" indent="0" algn="l" defTabSz="932384"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Video translation covering global locales</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Quality</a:t>
            </a:r>
          </a:p>
          <a:p>
            <a:pPr marL="228513" marR="0" lvl="1" indent="0" algn="l" defTabSz="932384"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GPT built-in to optimize the translation content, augmented by content editing</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Personalization </a:t>
            </a:r>
            <a:r>
              <a:rPr kumimoji="0" lang="en-US" sz="1800" b="0" i="0" u="none" strike="noStrike" kern="1200" cap="none" spc="0" normalizeH="0" baseline="0" noProof="0">
                <a:ln>
                  <a:noFill/>
                </a:ln>
                <a:solidFill>
                  <a:srgbClr val="463668"/>
                </a:solidFill>
                <a:effectLst/>
                <a:uLnTx/>
                <a:uFillTx/>
                <a:latin typeface="Segoe UI "/>
                <a:ea typeface="+mn-ea"/>
                <a:cs typeface="Segoe UI" panose="020B0502040204020203" pitchFamily="34" charset="0"/>
              </a:rPr>
              <a:t>(limited access)</a:t>
            </a:r>
            <a:endPar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a:p>
            <a:pPr marL="228513" marR="0" lvl="1"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a:ln>
                  <a:noFill/>
                </a:ln>
                <a:solidFill>
                  <a:srgbClr val="000000"/>
                </a:solidFill>
                <a:effectLst/>
                <a:uLnTx/>
                <a:uFillTx/>
                <a:latin typeface="Segoe UI"/>
                <a:ea typeface="+mn-ea"/>
                <a:cs typeface="+mn-cs"/>
              </a:rPr>
              <a:t>Keep the original timbre, emotions, intonation &amp; style intact of the original speaker</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Batch processed</a:t>
            </a:r>
          </a:p>
        </p:txBody>
      </p:sp>
      <p:pic>
        <p:nvPicPr>
          <p:cNvPr id="35" name="Graphic 34" descr="Voice with solid fill">
            <a:extLst>
              <a:ext uri="{FF2B5EF4-FFF2-40B4-BE49-F238E27FC236}">
                <a16:creationId xmlns:a16="http://schemas.microsoft.com/office/drawing/2014/main" id="{3757D7D9-049E-0231-BA56-58AA95EF56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6532" y="5168511"/>
            <a:ext cx="680300" cy="680300"/>
          </a:xfrm>
          <a:prstGeom prst="rect">
            <a:avLst/>
          </a:prstGeom>
        </p:spPr>
      </p:pic>
      <p:pic>
        <p:nvPicPr>
          <p:cNvPr id="36" name="Graphic 35" descr="Volume with solid fill">
            <a:extLst>
              <a:ext uri="{FF2B5EF4-FFF2-40B4-BE49-F238E27FC236}">
                <a16:creationId xmlns:a16="http://schemas.microsoft.com/office/drawing/2014/main" id="{9B93C089-7433-8671-FD82-5676888E8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0081" y="5168511"/>
            <a:ext cx="680300" cy="680300"/>
          </a:xfrm>
          <a:prstGeom prst="rect">
            <a:avLst/>
          </a:prstGeom>
        </p:spPr>
      </p:pic>
      <p:grpSp>
        <p:nvGrpSpPr>
          <p:cNvPr id="37" name="Group 36">
            <a:extLst>
              <a:ext uri="{FF2B5EF4-FFF2-40B4-BE49-F238E27FC236}">
                <a16:creationId xmlns:a16="http://schemas.microsoft.com/office/drawing/2014/main" id="{61589575-8DD1-2C47-78FB-4C307D10CE5A}"/>
              </a:ext>
            </a:extLst>
          </p:cNvPr>
          <p:cNvGrpSpPr/>
          <p:nvPr/>
        </p:nvGrpSpPr>
        <p:grpSpPr>
          <a:xfrm>
            <a:off x="6786314" y="5168511"/>
            <a:ext cx="725774" cy="680300"/>
            <a:chOff x="-1421936" y="2868549"/>
            <a:chExt cx="725774" cy="680300"/>
          </a:xfrm>
          <a:solidFill>
            <a:srgbClr val="0078D4">
              <a:lumMod val="40000"/>
              <a:lumOff val="60000"/>
            </a:srgbClr>
          </a:solidFill>
        </p:grpSpPr>
        <p:pic>
          <p:nvPicPr>
            <p:cNvPr id="38" name="Graphic 37" descr="Paper with solid fill">
              <a:extLst>
                <a:ext uri="{FF2B5EF4-FFF2-40B4-BE49-F238E27FC236}">
                  <a16:creationId xmlns:a16="http://schemas.microsoft.com/office/drawing/2014/main" id="{DC222510-A8ED-529F-17B9-CE682D39CA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6462" y="2868549"/>
              <a:ext cx="680300" cy="680300"/>
            </a:xfrm>
            <a:prstGeom prst="rect">
              <a:avLst/>
            </a:prstGeom>
          </p:spPr>
        </p:pic>
        <p:pic>
          <p:nvPicPr>
            <p:cNvPr id="39" name="Graphic 38" descr="Pencil with solid fill">
              <a:extLst>
                <a:ext uri="{FF2B5EF4-FFF2-40B4-BE49-F238E27FC236}">
                  <a16:creationId xmlns:a16="http://schemas.microsoft.com/office/drawing/2014/main" id="{0F4349D7-7DD2-BE15-CCE1-639DB26F08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421936" y="2868549"/>
              <a:ext cx="492543" cy="538500"/>
            </a:xfrm>
            <a:prstGeom prst="rect">
              <a:avLst/>
            </a:prstGeom>
          </p:spPr>
        </p:pic>
      </p:grpSp>
      <p:pic>
        <p:nvPicPr>
          <p:cNvPr id="40" name="Graphic 39" descr="Vlog with solid fill">
            <a:extLst>
              <a:ext uri="{FF2B5EF4-FFF2-40B4-BE49-F238E27FC236}">
                <a16:creationId xmlns:a16="http://schemas.microsoft.com/office/drawing/2014/main" id="{D7BFF606-5182-1CF0-89F0-ABBCA613C2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94917" y="5168511"/>
            <a:ext cx="680300" cy="680300"/>
          </a:xfrm>
          <a:prstGeom prst="rect">
            <a:avLst/>
          </a:prstGeom>
        </p:spPr>
      </p:pic>
      <p:pic>
        <p:nvPicPr>
          <p:cNvPr id="41" name="Graphic 40" descr="Workflow with solid fill">
            <a:extLst>
              <a:ext uri="{FF2B5EF4-FFF2-40B4-BE49-F238E27FC236}">
                <a16:creationId xmlns:a16="http://schemas.microsoft.com/office/drawing/2014/main" id="{7E17E91C-B62F-2700-41C6-1569FF121D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200000">
            <a:off x="5008022" y="5169586"/>
            <a:ext cx="680300" cy="680300"/>
          </a:xfrm>
          <a:prstGeom prst="rect">
            <a:avLst/>
          </a:prstGeom>
        </p:spPr>
      </p:pic>
      <p:pic>
        <p:nvPicPr>
          <p:cNvPr id="42" name="Graphic 41" descr="Vlog with solid fill">
            <a:extLst>
              <a:ext uri="{FF2B5EF4-FFF2-40B4-BE49-F238E27FC236}">
                <a16:creationId xmlns:a16="http://schemas.microsoft.com/office/drawing/2014/main" id="{E7593BBF-3875-C291-C0D6-5D7357C9A0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043" y="5189485"/>
            <a:ext cx="680300" cy="680300"/>
          </a:xfrm>
          <a:prstGeom prst="rect">
            <a:avLst/>
          </a:prstGeom>
        </p:spPr>
      </p:pic>
      <p:sp>
        <p:nvSpPr>
          <p:cNvPr id="43" name="TextBox 42">
            <a:extLst>
              <a:ext uri="{FF2B5EF4-FFF2-40B4-BE49-F238E27FC236}">
                <a16:creationId xmlns:a16="http://schemas.microsoft.com/office/drawing/2014/main" id="{7F66F74D-66A5-90E9-F3C6-3FF334AB9E9E}"/>
              </a:ext>
            </a:extLst>
          </p:cNvPr>
          <p:cNvSpPr txBox="1"/>
          <p:nvPr/>
        </p:nvSpPr>
        <p:spPr>
          <a:xfrm>
            <a:off x="1153043" y="5945985"/>
            <a:ext cx="138430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Video Input</a:t>
            </a:r>
          </a:p>
        </p:txBody>
      </p:sp>
      <p:sp>
        <p:nvSpPr>
          <p:cNvPr id="44" name="TextBox 43">
            <a:extLst>
              <a:ext uri="{FF2B5EF4-FFF2-40B4-BE49-F238E27FC236}">
                <a16:creationId xmlns:a16="http://schemas.microsoft.com/office/drawing/2014/main" id="{47885D88-33BD-ABA9-7832-6981214314E0}"/>
              </a:ext>
            </a:extLst>
          </p:cNvPr>
          <p:cNvSpPr txBox="1"/>
          <p:nvPr/>
        </p:nvSpPr>
        <p:spPr>
          <a:xfrm>
            <a:off x="2843209" y="5945985"/>
            <a:ext cx="1516063"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Speech-to-Text</a:t>
            </a:r>
          </a:p>
        </p:txBody>
      </p:sp>
      <p:sp>
        <p:nvSpPr>
          <p:cNvPr id="45" name="TextBox 44">
            <a:extLst>
              <a:ext uri="{FF2B5EF4-FFF2-40B4-BE49-F238E27FC236}">
                <a16:creationId xmlns:a16="http://schemas.microsoft.com/office/drawing/2014/main" id="{F298403E-315D-1C9A-8EAD-E4EC02000F23}"/>
              </a:ext>
            </a:extLst>
          </p:cNvPr>
          <p:cNvSpPr txBox="1"/>
          <p:nvPr/>
        </p:nvSpPr>
        <p:spPr>
          <a:xfrm>
            <a:off x="4590140" y="5945984"/>
            <a:ext cx="1516063"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Translation</a:t>
            </a:r>
          </a:p>
        </p:txBody>
      </p:sp>
      <p:sp>
        <p:nvSpPr>
          <p:cNvPr id="46" name="TextBox 45">
            <a:extLst>
              <a:ext uri="{FF2B5EF4-FFF2-40B4-BE49-F238E27FC236}">
                <a16:creationId xmlns:a16="http://schemas.microsoft.com/office/drawing/2014/main" id="{59EE9698-A586-11A3-7808-B389170AEDF1}"/>
              </a:ext>
            </a:extLst>
          </p:cNvPr>
          <p:cNvSpPr txBox="1"/>
          <p:nvPr/>
        </p:nvSpPr>
        <p:spPr>
          <a:xfrm>
            <a:off x="6507363" y="5941544"/>
            <a:ext cx="1516063"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Content Editing</a:t>
            </a:r>
          </a:p>
        </p:txBody>
      </p:sp>
      <p:sp>
        <p:nvSpPr>
          <p:cNvPr id="47" name="TextBox 46">
            <a:extLst>
              <a:ext uri="{FF2B5EF4-FFF2-40B4-BE49-F238E27FC236}">
                <a16:creationId xmlns:a16="http://schemas.microsoft.com/office/drawing/2014/main" id="{63DC2E1C-D5B5-1382-EFF2-48614D0CD201}"/>
              </a:ext>
            </a:extLst>
          </p:cNvPr>
          <p:cNvSpPr txBox="1"/>
          <p:nvPr/>
        </p:nvSpPr>
        <p:spPr>
          <a:xfrm>
            <a:off x="8192199" y="5941544"/>
            <a:ext cx="1516063"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Text-to-Speech</a:t>
            </a:r>
          </a:p>
        </p:txBody>
      </p:sp>
      <p:sp>
        <p:nvSpPr>
          <p:cNvPr id="48" name="TextBox 47">
            <a:extLst>
              <a:ext uri="{FF2B5EF4-FFF2-40B4-BE49-F238E27FC236}">
                <a16:creationId xmlns:a16="http://schemas.microsoft.com/office/drawing/2014/main" id="{6160C055-E4D4-9E68-F7D3-97B24AA623C2}"/>
              </a:ext>
            </a:extLst>
          </p:cNvPr>
          <p:cNvSpPr txBox="1"/>
          <p:nvPr/>
        </p:nvSpPr>
        <p:spPr>
          <a:xfrm>
            <a:off x="9878626" y="5948799"/>
            <a:ext cx="1516063"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Output Video</a:t>
            </a:r>
          </a:p>
        </p:txBody>
      </p:sp>
      <p:sp>
        <p:nvSpPr>
          <p:cNvPr id="49" name="TextBox 48">
            <a:extLst>
              <a:ext uri="{FF2B5EF4-FFF2-40B4-BE49-F238E27FC236}">
                <a16:creationId xmlns:a16="http://schemas.microsoft.com/office/drawing/2014/main" id="{B8EB77A3-171E-EB50-5ED7-BD45F3AE2F3F}"/>
              </a:ext>
            </a:extLst>
          </p:cNvPr>
          <p:cNvSpPr txBox="1"/>
          <p:nvPr/>
        </p:nvSpPr>
        <p:spPr>
          <a:xfrm>
            <a:off x="6440650" y="6323522"/>
            <a:ext cx="1476763"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Optional and for prebuilt voices only</a:t>
            </a:r>
          </a:p>
        </p:txBody>
      </p:sp>
      <p:sp>
        <p:nvSpPr>
          <p:cNvPr id="50" name="TextBox 49">
            <a:extLst>
              <a:ext uri="{FF2B5EF4-FFF2-40B4-BE49-F238E27FC236}">
                <a16:creationId xmlns:a16="http://schemas.microsoft.com/office/drawing/2014/main" id="{E506310F-D360-25B5-1AC2-3D628B2D8320}"/>
              </a:ext>
            </a:extLst>
          </p:cNvPr>
          <p:cNvSpPr txBox="1"/>
          <p:nvPr/>
        </p:nvSpPr>
        <p:spPr>
          <a:xfrm>
            <a:off x="6740798" y="603452"/>
            <a:ext cx="3596517" cy="365308"/>
          </a:xfrm>
          <a:prstGeom prst="roundRect">
            <a:avLst>
              <a:gd name="adj" fmla="val 38744"/>
            </a:avLst>
          </a:prstGeom>
          <a:solidFill>
            <a:srgbClr val="0078D4">
              <a:lumMod val="50000"/>
            </a:srgbClr>
          </a:solidFill>
          <a:ln w="63897" cap="flat">
            <a:noFill/>
            <a:prstDash val="solid"/>
            <a:miter/>
          </a:ln>
          <a:effectLst>
            <a:outerShdw blurRad="50800" dist="50800" dir="2700000" algn="tl" rotWithShape="0">
              <a:srgbClr val="0078D4">
                <a:lumMod val="50000"/>
                <a:alpha val="20000"/>
              </a:srgbClr>
            </a:outerShdw>
          </a:effectLst>
        </p:spPr>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600" b="1">
                <a:ln w="3175">
                  <a:noFill/>
                </a:ln>
                <a:gradFill>
                  <a:gsLst>
                    <a:gs pos="53147">
                      <a:srgbClr val="FFFFFF"/>
                    </a:gs>
                    <a:gs pos="28000">
                      <a:srgbClr val="FFFFFF"/>
                    </a:gs>
                  </a:gsLst>
                  <a:path path="circle">
                    <a:fillToRect l="100000" b="100000"/>
                  </a:path>
                </a:gra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Now available in public preview!</a:t>
            </a:r>
          </a:p>
        </p:txBody>
      </p:sp>
      <p:pic>
        <p:nvPicPr>
          <p:cNvPr id="3" name="Picture 2">
            <a:extLst>
              <a:ext uri="{FF2B5EF4-FFF2-40B4-BE49-F238E27FC236}">
                <a16:creationId xmlns:a16="http://schemas.microsoft.com/office/drawing/2014/main" id="{5F68CEC6-66B9-5B2E-0150-FF63B13D9C66}"/>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243782" y="1770574"/>
            <a:ext cx="5590954" cy="3164543"/>
          </a:xfrm>
          <a:prstGeom prst="rect">
            <a:avLst/>
          </a:prstGeom>
        </p:spPr>
      </p:pic>
    </p:spTree>
    <p:extLst>
      <p:ext uri="{BB962C8B-B14F-4D97-AF65-F5344CB8AC3E}">
        <p14:creationId xmlns:p14="http://schemas.microsoft.com/office/powerpoint/2010/main" val="4087542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Azure AI Video Translator with Personal Voice">
            <a:hlinkClick r:id="" action="ppaction://media"/>
            <a:extLst>
              <a:ext uri="{FF2B5EF4-FFF2-40B4-BE49-F238E27FC236}">
                <a16:creationId xmlns:a16="http://schemas.microsoft.com/office/drawing/2014/main" id="{7FC2407D-160D-AA4A-0566-9A27D4520253}"/>
              </a:ext>
            </a:extLst>
          </p:cNvPr>
          <p:cNvPicPr>
            <a:picLocks noRot="1" noChangeAspect="1"/>
          </p:cNvPicPr>
          <p:nvPr>
            <a:videoFile r:link="rId1"/>
          </p:nvPr>
        </p:nvPicPr>
        <p:blipFill>
          <a:blip r:embed="rId3"/>
          <a:stretch>
            <a:fillRect/>
          </a:stretch>
        </p:blipFill>
        <p:spPr>
          <a:xfrm>
            <a:off x="0" y="0"/>
            <a:ext cx="12138025" cy="6858000"/>
          </a:xfrm>
          <a:prstGeom prst="rect">
            <a:avLst/>
          </a:prstGeom>
        </p:spPr>
      </p:pic>
      <p:sp>
        <p:nvSpPr>
          <p:cNvPr id="4" name="TextBox 3">
            <a:extLst>
              <a:ext uri="{FF2B5EF4-FFF2-40B4-BE49-F238E27FC236}">
                <a16:creationId xmlns:a16="http://schemas.microsoft.com/office/drawing/2014/main" id="{443F85CC-F3A1-8509-EF7B-E82087E884D0}"/>
              </a:ext>
            </a:extLst>
          </p:cNvPr>
          <p:cNvSpPr txBox="1"/>
          <p:nvPr/>
        </p:nvSpPr>
        <p:spPr>
          <a:xfrm>
            <a:off x="2029692" y="74013"/>
            <a:ext cx="99267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80808"/>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Video translation overview - Speech service - Azure AI services | Microsoft Learn</a:t>
            </a:r>
            <a:endParaRPr kumimoji="0" lang="en-HK" sz="1800" b="0" i="0" u="none" strike="noStrike" kern="1200" cap="none" spc="0" normalizeH="0" baseline="0" noProof="0">
              <a:ln>
                <a:noFill/>
              </a:ln>
              <a:solidFill>
                <a:srgbClr val="080808"/>
              </a:solidFill>
              <a:effectLst/>
              <a:uLnTx/>
              <a:uFillTx/>
              <a:latin typeface="Segoe UI"/>
              <a:ea typeface="+mn-ea"/>
              <a:cs typeface="+mn-cs"/>
            </a:endParaRPr>
          </a:p>
        </p:txBody>
      </p:sp>
    </p:spTree>
    <p:extLst>
      <p:ext uri="{BB962C8B-B14F-4D97-AF65-F5344CB8AC3E}">
        <p14:creationId xmlns:p14="http://schemas.microsoft.com/office/powerpoint/2010/main" val="3124763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A32C15-7BE1-7E39-6431-45B8DA95EA33}"/>
              </a:ext>
            </a:extLst>
          </p:cNvPr>
          <p:cNvSpPr>
            <a:spLocks noGrp="1"/>
          </p:cNvSpPr>
          <p:nvPr>
            <p:ph type="title"/>
          </p:nvPr>
        </p:nvSpPr>
        <p:spPr/>
        <p:txBody>
          <a:bodyPr/>
          <a:lstStyle/>
          <a:p>
            <a:r>
              <a:rPr lang="en-US">
                <a:cs typeface="Segoe UI"/>
              </a:rPr>
              <a:t>T</a:t>
            </a:r>
            <a:r>
              <a:rPr lang="en-US" sz="3600">
                <a:cs typeface="Segoe UI"/>
              </a:rPr>
              <a:t>ext to speech avatar</a:t>
            </a:r>
            <a:endParaRPr lang="en-US"/>
          </a:p>
        </p:txBody>
      </p:sp>
      <p:grpSp>
        <p:nvGrpSpPr>
          <p:cNvPr id="4" name="Group 3" descr="Photo of prebuilt avatar, and Custom avatar ">
            <a:extLst>
              <a:ext uri="{FF2B5EF4-FFF2-40B4-BE49-F238E27FC236}">
                <a16:creationId xmlns:a16="http://schemas.microsoft.com/office/drawing/2014/main" id="{E314E12D-071F-B980-F0F0-F14B57C514D3}"/>
              </a:ext>
            </a:extLst>
          </p:cNvPr>
          <p:cNvGrpSpPr/>
          <p:nvPr/>
        </p:nvGrpSpPr>
        <p:grpSpPr>
          <a:xfrm>
            <a:off x="6768391" y="653145"/>
            <a:ext cx="4975016" cy="6005198"/>
            <a:chOff x="7146901" y="634668"/>
            <a:chExt cx="4794398" cy="6075513"/>
          </a:xfrm>
        </p:grpSpPr>
        <p:grpSp>
          <p:nvGrpSpPr>
            <p:cNvPr id="5" name="Group 4">
              <a:extLst>
                <a:ext uri="{FF2B5EF4-FFF2-40B4-BE49-F238E27FC236}">
                  <a16:creationId xmlns:a16="http://schemas.microsoft.com/office/drawing/2014/main" id="{400A57A2-ADBA-D47E-3CBF-580E52C4AA07}"/>
                </a:ext>
              </a:extLst>
            </p:cNvPr>
            <p:cNvGrpSpPr/>
            <p:nvPr/>
          </p:nvGrpSpPr>
          <p:grpSpPr>
            <a:xfrm>
              <a:off x="7146902" y="4423393"/>
              <a:ext cx="4662733" cy="2286788"/>
              <a:chOff x="646995" y="4306047"/>
              <a:chExt cx="5565172" cy="2729382"/>
            </a:xfrm>
          </p:grpSpPr>
          <p:sp>
            <p:nvSpPr>
              <p:cNvPr id="12" name="Rectangle 11">
                <a:extLst>
                  <a:ext uri="{FF2B5EF4-FFF2-40B4-BE49-F238E27FC236}">
                    <a16:creationId xmlns:a16="http://schemas.microsoft.com/office/drawing/2014/main" id="{216E80BE-D676-731E-D0AD-A9E1F1EF8237}"/>
                  </a:ext>
                </a:extLst>
              </p:cNvPr>
              <p:cNvSpPr/>
              <p:nvPr/>
            </p:nvSpPr>
            <p:spPr>
              <a:xfrm>
                <a:off x="646995" y="4306047"/>
                <a:ext cx="4721286" cy="535753"/>
              </a:xfrm>
              <a:prstGeom prst="round2Diag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Use cases</a:t>
                </a:r>
              </a:p>
            </p:txBody>
          </p:sp>
          <p:grpSp>
            <p:nvGrpSpPr>
              <p:cNvPr id="13" name="Group 12">
                <a:extLst>
                  <a:ext uri="{FF2B5EF4-FFF2-40B4-BE49-F238E27FC236}">
                    <a16:creationId xmlns:a16="http://schemas.microsoft.com/office/drawing/2014/main" id="{8825C296-AE36-AF35-DDFC-54C2F06884CB}"/>
                  </a:ext>
                </a:extLst>
              </p:cNvPr>
              <p:cNvGrpSpPr/>
              <p:nvPr/>
            </p:nvGrpSpPr>
            <p:grpSpPr>
              <a:xfrm>
                <a:off x="878780" y="4869749"/>
                <a:ext cx="5333387" cy="2165680"/>
                <a:chOff x="903873" y="4416714"/>
                <a:chExt cx="5333387" cy="2165680"/>
              </a:xfrm>
            </p:grpSpPr>
            <p:pic>
              <p:nvPicPr>
                <p:cNvPr id="14" name="Graphic 3" descr="Classroom outline">
                  <a:extLst>
                    <a:ext uri="{FF2B5EF4-FFF2-40B4-BE49-F238E27FC236}">
                      <a16:creationId xmlns:a16="http://schemas.microsoft.com/office/drawing/2014/main" id="{3F744D38-00BF-2795-A614-916CEB2840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10370" y="4454739"/>
                  <a:ext cx="624547" cy="624548"/>
                </a:xfrm>
                <a:prstGeom prst="round2DiagRect">
                  <a:avLst/>
                </a:prstGeom>
              </p:spPr>
            </p:pic>
            <p:pic>
              <p:nvPicPr>
                <p:cNvPr id="15" name="Graphic 4" descr="Rollercoaster Up with solid fill">
                  <a:extLst>
                    <a:ext uri="{FF2B5EF4-FFF2-40B4-BE49-F238E27FC236}">
                      <a16:creationId xmlns:a16="http://schemas.microsoft.com/office/drawing/2014/main" id="{39746420-B436-AFD5-003A-2FD16A16DB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1023" y="5585912"/>
                  <a:ext cx="624547" cy="624548"/>
                </a:xfrm>
                <a:prstGeom prst="round2DiagRect">
                  <a:avLst/>
                </a:prstGeom>
              </p:spPr>
            </p:pic>
            <p:pic>
              <p:nvPicPr>
                <p:cNvPr id="16" name="Graphic 5" descr="Scientific Thought outline">
                  <a:extLst>
                    <a:ext uri="{FF2B5EF4-FFF2-40B4-BE49-F238E27FC236}">
                      <a16:creationId xmlns:a16="http://schemas.microsoft.com/office/drawing/2014/main" id="{7BFD9488-7ED7-B41F-6DDE-454F9AAB84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6726" y="5590461"/>
                  <a:ext cx="624549" cy="624548"/>
                </a:xfrm>
                <a:prstGeom prst="round2DiagRect">
                  <a:avLst/>
                </a:prstGeom>
              </p:spPr>
            </p:pic>
            <p:pic>
              <p:nvPicPr>
                <p:cNvPr id="17" name="Graphic 6" descr="Theatre outline">
                  <a:extLst>
                    <a:ext uri="{FF2B5EF4-FFF2-40B4-BE49-F238E27FC236}">
                      <a16:creationId xmlns:a16="http://schemas.microsoft.com/office/drawing/2014/main" id="{DF9B7AB6-B2EC-86D0-BD0F-7233A531F6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3873" y="4466978"/>
                  <a:ext cx="624549" cy="624548"/>
                </a:xfrm>
                <a:prstGeom prst="round2DiagRect">
                  <a:avLst/>
                </a:prstGeom>
              </p:spPr>
            </p:pic>
            <p:sp>
              <p:nvSpPr>
                <p:cNvPr id="18" name="TextBox 7">
                  <a:extLst>
                    <a:ext uri="{FF2B5EF4-FFF2-40B4-BE49-F238E27FC236}">
                      <a16:creationId xmlns:a16="http://schemas.microsoft.com/office/drawing/2014/main" id="{3B0B6665-10FE-8474-EFF4-E59AC0BDDF58}"/>
                    </a:ext>
                  </a:extLst>
                </p:cNvPr>
                <p:cNvSpPr txBox="1"/>
                <p:nvPr/>
              </p:nvSpPr>
              <p:spPr>
                <a:xfrm>
                  <a:off x="1505678" y="4466978"/>
                  <a:ext cx="1771650" cy="699011"/>
                </a:xfrm>
                <a:prstGeom prst="round2Diag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Calibri" panose="020F0502020204030204"/>
                      <a:ea typeface="+mn-ea"/>
                      <a:cs typeface="+mn-cs"/>
                    </a:rPr>
                    <a:t>Customer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Calibri" panose="020F0502020204030204"/>
                      <a:ea typeface="+mn-ea"/>
                      <a:cs typeface="+mn-cs"/>
                    </a:rPr>
                    <a:t>Live chatbot</a:t>
                  </a:r>
                </a:p>
              </p:txBody>
            </p:sp>
            <p:sp>
              <p:nvSpPr>
                <p:cNvPr id="19" name="TextBox 8">
                  <a:extLst>
                    <a:ext uri="{FF2B5EF4-FFF2-40B4-BE49-F238E27FC236}">
                      <a16:creationId xmlns:a16="http://schemas.microsoft.com/office/drawing/2014/main" id="{6C0D54E3-2458-8595-2C8E-BE0BAF08A2D6}"/>
                    </a:ext>
                  </a:extLst>
                </p:cNvPr>
                <p:cNvSpPr txBox="1"/>
                <p:nvPr/>
              </p:nvSpPr>
              <p:spPr>
                <a:xfrm>
                  <a:off x="4288081" y="4416714"/>
                  <a:ext cx="1949179" cy="699011"/>
                </a:xfrm>
                <a:prstGeom prst="round2Diag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Calibri" panose="020F0502020204030204"/>
                      <a:ea typeface="+mn-ea"/>
                      <a:cs typeface="+mn-cs"/>
                    </a:rPr>
                    <a:t>Training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Calibri" panose="020F0502020204030204"/>
                      <a:ea typeface="+mn-ea"/>
                      <a:cs typeface="+mn-cs"/>
                    </a:rPr>
                    <a:t>Conference speech</a:t>
                  </a:r>
                </a:p>
              </p:txBody>
            </p:sp>
            <p:sp>
              <p:nvSpPr>
                <p:cNvPr id="20" name="TextBox 9">
                  <a:extLst>
                    <a:ext uri="{FF2B5EF4-FFF2-40B4-BE49-F238E27FC236}">
                      <a16:creationId xmlns:a16="http://schemas.microsoft.com/office/drawing/2014/main" id="{E57BFFBC-9142-200C-CCBF-70002F4EDA09}"/>
                    </a:ext>
                  </a:extLst>
                </p:cNvPr>
                <p:cNvSpPr txBox="1"/>
                <p:nvPr/>
              </p:nvSpPr>
              <p:spPr>
                <a:xfrm>
                  <a:off x="1505680" y="5593312"/>
                  <a:ext cx="1803557" cy="989082"/>
                </a:xfrm>
                <a:prstGeom prst="round2Diag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Calibri" panose="020F0502020204030204"/>
                      <a:ea typeface="+mn-ea"/>
                      <a:cs typeface="+mn-cs"/>
                    </a:rPr>
                    <a:t>CEO/leader avatar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Calibri" panose="020F0502020204030204"/>
                      <a:ea typeface="+mn-ea"/>
                      <a:cs typeface="+mn-cs"/>
                    </a:rPr>
                    <a:t>Promote brand</a:t>
                  </a:r>
                </a:p>
              </p:txBody>
            </p:sp>
            <p:sp>
              <p:nvSpPr>
                <p:cNvPr id="21" name="TextBox 10">
                  <a:extLst>
                    <a:ext uri="{FF2B5EF4-FFF2-40B4-BE49-F238E27FC236}">
                      <a16:creationId xmlns:a16="http://schemas.microsoft.com/office/drawing/2014/main" id="{AFBBBA1C-DA15-41FD-20CE-96A8A40EC1BD}"/>
                    </a:ext>
                  </a:extLst>
                </p:cNvPr>
                <p:cNvSpPr txBox="1"/>
                <p:nvPr/>
              </p:nvSpPr>
              <p:spPr>
                <a:xfrm>
                  <a:off x="4285571" y="5593312"/>
                  <a:ext cx="1896548" cy="700599"/>
                </a:xfrm>
                <a:prstGeom prst="round2Diag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Calibri" panose="020F0502020204030204"/>
                      <a:ea typeface="+mn-ea"/>
                      <a:cs typeface="+mn-cs"/>
                    </a:rPr>
                    <a:t>Live streaming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Calibri" panose="020F0502020204030204"/>
                      <a:ea typeface="+mn-ea"/>
                      <a:cs typeface="+mn-cs"/>
                    </a:rPr>
                    <a:t>Ads</a:t>
                  </a:r>
                </a:p>
              </p:txBody>
            </p:sp>
          </p:grpSp>
        </p:grpSp>
        <p:grpSp>
          <p:nvGrpSpPr>
            <p:cNvPr id="6" name="Group 5">
              <a:extLst>
                <a:ext uri="{FF2B5EF4-FFF2-40B4-BE49-F238E27FC236}">
                  <a16:creationId xmlns:a16="http://schemas.microsoft.com/office/drawing/2014/main" id="{162DBA07-3A8D-1B80-ADED-6981A9BBF218}"/>
                </a:ext>
              </a:extLst>
            </p:cNvPr>
            <p:cNvGrpSpPr/>
            <p:nvPr/>
          </p:nvGrpSpPr>
          <p:grpSpPr>
            <a:xfrm>
              <a:off x="7146901" y="634668"/>
              <a:ext cx="4794398" cy="3592445"/>
              <a:chOff x="7027673" y="1808141"/>
              <a:chExt cx="5231769" cy="3920153"/>
            </a:xfrm>
          </p:grpSpPr>
          <p:sp>
            <p:nvSpPr>
              <p:cNvPr id="7" name="Rectangle 19">
                <a:extLst>
                  <a:ext uri="{FF2B5EF4-FFF2-40B4-BE49-F238E27FC236}">
                    <a16:creationId xmlns:a16="http://schemas.microsoft.com/office/drawing/2014/main" id="{210A8C96-3BC2-C8FF-07D7-C3609CDEBD2C}"/>
                  </a:ext>
                </a:extLst>
              </p:cNvPr>
              <p:cNvSpPr/>
              <p:nvPr/>
            </p:nvSpPr>
            <p:spPr>
              <a:xfrm>
                <a:off x="7027673" y="1808142"/>
                <a:ext cx="2318004" cy="489823"/>
              </a:xfrm>
              <a:prstGeom prst="round2Diag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Prebuilt avatar</a:t>
                </a:r>
              </a:p>
            </p:txBody>
          </p:sp>
          <p:sp>
            <p:nvSpPr>
              <p:cNvPr id="8" name="Rectangle 20">
                <a:extLst>
                  <a:ext uri="{FF2B5EF4-FFF2-40B4-BE49-F238E27FC236}">
                    <a16:creationId xmlns:a16="http://schemas.microsoft.com/office/drawing/2014/main" id="{60EE8F37-E328-A824-6A96-2759BF23F292}"/>
                  </a:ext>
                </a:extLst>
              </p:cNvPr>
              <p:cNvSpPr/>
              <p:nvPr/>
            </p:nvSpPr>
            <p:spPr>
              <a:xfrm>
                <a:off x="9692706" y="1808141"/>
                <a:ext cx="2566736" cy="489823"/>
              </a:xfrm>
              <a:prstGeom prst="round2Diag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Custom avatar</a:t>
                </a:r>
              </a:p>
            </p:txBody>
          </p:sp>
          <p:sp>
            <p:nvSpPr>
              <p:cNvPr id="9" name="TextBox 1">
                <a:extLst>
                  <a:ext uri="{FF2B5EF4-FFF2-40B4-BE49-F238E27FC236}">
                    <a16:creationId xmlns:a16="http://schemas.microsoft.com/office/drawing/2014/main" id="{2CF47CBC-3596-CA59-3357-501BBEFBB324}"/>
                  </a:ext>
                </a:extLst>
              </p:cNvPr>
              <p:cNvSpPr txBox="1"/>
              <p:nvPr/>
            </p:nvSpPr>
            <p:spPr>
              <a:xfrm>
                <a:off x="7029534" y="2376871"/>
                <a:ext cx="2326747" cy="791252"/>
              </a:xfrm>
              <a:prstGeom prst="round2Diag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
                    <a:ea typeface="+mn-ea"/>
                    <a:cs typeface="+mn-cs"/>
                  </a:rPr>
                  <a:t>Use our prebuilt avatar in content generation or interactive scenarios</a:t>
                </a:r>
              </a:p>
            </p:txBody>
          </p:sp>
          <p:sp>
            <p:nvSpPr>
              <p:cNvPr id="10" name="TextBox 1">
                <a:extLst>
                  <a:ext uri="{FF2B5EF4-FFF2-40B4-BE49-F238E27FC236}">
                    <a16:creationId xmlns:a16="http://schemas.microsoft.com/office/drawing/2014/main" id="{C73422FB-D1AE-88ED-2265-35B38D62E75D}"/>
                  </a:ext>
                </a:extLst>
              </p:cNvPr>
              <p:cNvSpPr txBox="1"/>
              <p:nvPr/>
            </p:nvSpPr>
            <p:spPr>
              <a:xfrm>
                <a:off x="9692706" y="2400265"/>
                <a:ext cx="2326747" cy="1055002"/>
              </a:xfrm>
              <a:prstGeom prst="round2Diag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
                    <a:ea typeface="+mn-ea"/>
                    <a:cs typeface="+mn-cs"/>
                  </a:rPr>
                  <a:t>Build your own branded avatar with us by providing </a:t>
                </a:r>
                <a:r>
                  <a:rPr kumimoji="0" lang="en-US" sz="1400" b="1" i="0" u="none" strike="noStrike" kern="1200" cap="none" spc="0" normalizeH="0" baseline="0" noProof="0">
                    <a:ln>
                      <a:noFill/>
                    </a:ln>
                    <a:solidFill>
                      <a:srgbClr val="091F2C"/>
                    </a:solidFill>
                    <a:effectLst/>
                    <a:uLnTx/>
                    <a:uFillTx/>
                    <a:latin typeface="Segoe UI "/>
                    <a:ea typeface="+mn-ea"/>
                    <a:cs typeface="+mn-cs"/>
                  </a:rPr>
                  <a:t>10 mins </a:t>
                </a:r>
                <a:r>
                  <a:rPr kumimoji="0" lang="en-US" sz="1400" b="0" i="0" u="none" strike="noStrike" kern="1200" cap="none" spc="0" normalizeH="0" baseline="0" noProof="0">
                    <a:ln>
                      <a:noFill/>
                    </a:ln>
                    <a:solidFill>
                      <a:srgbClr val="091F2C"/>
                    </a:solidFill>
                    <a:effectLst/>
                    <a:uLnTx/>
                    <a:uFillTx/>
                    <a:latin typeface="Segoe UI "/>
                    <a:ea typeface="+mn-ea"/>
                    <a:cs typeface="+mn-cs"/>
                  </a:rPr>
                  <a:t>video recording</a:t>
                </a:r>
              </a:p>
            </p:txBody>
          </p:sp>
          <p:pic>
            <p:nvPicPr>
              <p:cNvPr id="11" name="Picture 10">
                <a:extLst>
                  <a:ext uri="{FF2B5EF4-FFF2-40B4-BE49-F238E27FC236}">
                    <a16:creationId xmlns:a16="http://schemas.microsoft.com/office/drawing/2014/main" id="{CBF67A6F-E0C8-B9EC-0DAD-439721B4D2F2}"/>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9804518" y="3624285"/>
                <a:ext cx="2103122" cy="2104009"/>
              </a:xfrm>
              <a:prstGeom prst="round2Diag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
        <p:nvSpPr>
          <p:cNvPr id="22" name="Content Placeholder 13">
            <a:extLst>
              <a:ext uri="{FF2B5EF4-FFF2-40B4-BE49-F238E27FC236}">
                <a16:creationId xmlns:a16="http://schemas.microsoft.com/office/drawing/2014/main" id="{21646887-A74E-32FE-7D96-6511C16E0BEB}"/>
              </a:ext>
            </a:extLst>
          </p:cNvPr>
          <p:cNvSpPr txBox="1">
            <a:spLocks/>
          </p:cNvSpPr>
          <p:nvPr/>
        </p:nvSpPr>
        <p:spPr>
          <a:xfrm>
            <a:off x="605209" y="1334969"/>
            <a:ext cx="5511800" cy="5084469"/>
          </a:xfrm>
          <a:prstGeom prst="rect">
            <a:avLst/>
          </a:prstGeom>
        </p:spPr>
        <p:txBody>
          <a:bodyPr vert="horz" wrap="square" lIns="0" tIns="0" rIns="0" bIns="0" rtlCol="0">
            <a:spAutoFit/>
          </a:bodyPr>
          <a:lst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1200" cap="none" spc="0" normalizeH="0" baseline="0" noProof="0">
              <a:ln>
                <a:noFill/>
              </a:ln>
              <a:solidFill>
                <a:srgbClr val="091F2C"/>
              </a:solidFill>
              <a:effectLst/>
              <a:highlight>
                <a:srgbClr val="FFFF00"/>
              </a:highligh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2D Photorealistic digital humans.</a:t>
            </a: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 The future of virtual interactions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Limited data, maximum output. </a:t>
            </a: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Our avatar models are trained with minimal video recordings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Text-triggered responses. </a:t>
            </a: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Create scripts with natural language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Multilingual capabilities. </a:t>
            </a: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High-quality neural TTS and custom neural voices for global reach</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Batch or real-time streaming available</a:t>
            </a: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228512" marR="0" lvl="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2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3" name="Rectangle: Rounded Corners 22">
            <a:extLst>
              <a:ext uri="{FF2B5EF4-FFF2-40B4-BE49-F238E27FC236}">
                <a16:creationId xmlns:a16="http://schemas.microsoft.com/office/drawing/2014/main" id="{B82312E9-269F-5EA0-1E2C-3E97D6928F49}"/>
              </a:ext>
              <a:ext uri="{C183D7F6-B498-43B3-948B-1728B52AA6E4}">
                <adec:decorative xmlns:adec="http://schemas.microsoft.com/office/drawing/2017/decorative" val="0"/>
              </a:ext>
            </a:extLst>
          </p:cNvPr>
          <p:cNvSpPr/>
          <p:nvPr/>
        </p:nvSpPr>
        <p:spPr bwMode="auto">
          <a:xfrm>
            <a:off x="9732180" y="321566"/>
            <a:ext cx="1353470" cy="326041"/>
          </a:xfrm>
          <a:prstGeom prst="roundRect">
            <a:avLst>
              <a:gd name="adj" fmla="val 36259"/>
            </a:avLst>
          </a:prstGeom>
          <a:solidFill>
            <a:srgbClr val="0078D4">
              <a:lumMod val="50000"/>
            </a:srgbClr>
          </a:solidFill>
          <a:ln w="63897" cap="flat">
            <a:noFill/>
            <a:prstDash val="solid"/>
            <a:miter/>
          </a:ln>
          <a:effectLst>
            <a:outerShdw blurRad="50800" dist="508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0" cap="none" spc="0" normalizeH="0" baseline="0" noProof="0">
                <a:ln w="3175">
                  <a:noFill/>
                </a:ln>
                <a:solidFill>
                  <a:srgbClr val="FFFFFF"/>
                </a:solidFill>
                <a:effectLst/>
                <a:uLnTx/>
                <a:uFillTx/>
                <a:latin typeface="Segoe UI Semibold"/>
                <a:ea typeface="+mn-ea"/>
                <a:cs typeface="Segoe UI" pitchFamily="34" charset="0"/>
              </a:rPr>
              <a:t>Now GA!</a:t>
            </a:r>
          </a:p>
        </p:txBody>
      </p:sp>
      <p:pic>
        <p:nvPicPr>
          <p:cNvPr id="24" name="Picture 23">
            <a:extLst>
              <a:ext uri="{FF2B5EF4-FFF2-40B4-BE49-F238E27FC236}">
                <a16:creationId xmlns:a16="http://schemas.microsoft.com/office/drawing/2014/main" id="{38FC4BE4-A8A5-41E5-FC45-B99EBEC0C3B6}"/>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6768391" y="2318661"/>
            <a:ext cx="1985210" cy="1905808"/>
          </a:xfrm>
          <a:prstGeom prst="round2DiagRect">
            <a:avLst/>
          </a:prstGeom>
          <a:solidFill>
            <a:srgbClr val="FFFFFF">
              <a:shade val="85000"/>
            </a:srgbClr>
          </a:solidFill>
          <a:ln w="88900" cap="sq">
            <a:solidFill>
              <a:srgbClr val="FFFFFF"/>
            </a:solidFill>
            <a:miter lim="800000"/>
          </a:ln>
          <a:effectLst>
            <a:outerShdw blurRad="55000" dist="18000" dir="5400000" algn="tl" rotWithShape="0">
              <a:srgbClr val="0078D4">
                <a:lumMod val="50000"/>
                <a:alpha val="40000"/>
              </a:srgbClr>
            </a:outerShdw>
          </a:effectLst>
          <a:scene3d>
            <a:camera prst="orthographicFront"/>
            <a:lightRig rig="twoPt" dir="t">
              <a:rot lat="0" lon="0" rev="7200000"/>
            </a:lightRig>
          </a:scene3d>
          <a:sp3d>
            <a:bevelT w="25400" h="19050"/>
            <a:contourClr>
              <a:srgbClr val="FFFFFF"/>
            </a:contourClr>
          </a:sp3d>
        </p:spPr>
      </p:pic>
      <p:pic>
        <p:nvPicPr>
          <p:cNvPr id="25" name="Lori">
            <a:hlinkClick r:id="" action="ppaction://media"/>
            <a:extLst>
              <a:ext uri="{FF2B5EF4-FFF2-40B4-BE49-F238E27FC236}">
                <a16:creationId xmlns:a16="http://schemas.microsoft.com/office/drawing/2014/main" id="{E2EE06BC-8C2D-9168-54EB-4F551CDA4269}"/>
              </a:ext>
            </a:extLst>
          </p:cNvPr>
          <p:cNvPicPr>
            <a:picLocks noChangeAspect="1"/>
          </p:cNvPicPr>
          <p:nvPr>
            <a:videoFile r:link="rId2"/>
            <p:extLst>
              <p:ext uri="{DAA4B4D4-6D71-4841-9C94-3DE7FCFB9230}">
                <p14:media xmlns:p14="http://schemas.microsoft.com/office/powerpoint/2010/main" r:embed="rId1"/>
              </p:ext>
            </p:extLst>
          </p:nvPr>
        </p:nvPicPr>
        <p:blipFill>
          <a:blip r:embed="rId15"/>
          <a:srcRect r="100000" b="100000"/>
          <a:stretch/>
        </p:blipFill>
        <p:spPr>
          <a:xfrm>
            <a:off x="6714343" y="2282114"/>
            <a:ext cx="2052357" cy="1987930"/>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76187369"/>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2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ckground1_sitting">
            <a:hlinkClick r:id="" action="ppaction://media"/>
            <a:extLst>
              <a:ext uri="{FF2B5EF4-FFF2-40B4-BE49-F238E27FC236}">
                <a16:creationId xmlns:a16="http://schemas.microsoft.com/office/drawing/2014/main" id="{C08A0254-BD6B-DBCA-CD72-974A747FF2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31330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olorful striped hat with a flower on it&#10;&#10;Description automatically generated">
            <a:extLst>
              <a:ext uri="{FF2B5EF4-FFF2-40B4-BE49-F238E27FC236}">
                <a16:creationId xmlns:a16="http://schemas.microsoft.com/office/drawing/2014/main" id="{A394370E-6BF2-2D4C-F0E1-4ADEA9B6A18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3" name="Rectangle: Rounded Corners 12">
            <a:extLst>
              <a:ext uri="{FF2B5EF4-FFF2-40B4-BE49-F238E27FC236}">
                <a16:creationId xmlns:a16="http://schemas.microsoft.com/office/drawing/2014/main" id="{ACCE2098-F7D7-E183-4FA2-B6994E9B5F57}"/>
              </a:ext>
            </a:extLst>
          </p:cNvPr>
          <p:cNvSpPr/>
          <p:nvPr/>
        </p:nvSpPr>
        <p:spPr bwMode="auto">
          <a:xfrm>
            <a:off x="7173170" y="1434370"/>
            <a:ext cx="4264579" cy="4881189"/>
          </a:xfrm>
          <a:prstGeom prst="roundRect">
            <a:avLst>
              <a:gd name="adj" fmla="val 5716"/>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8559265C-6FAB-B145-A7A5-CB84DCD52B0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524427" y="2138766"/>
            <a:ext cx="3611106" cy="3603356"/>
          </a:xfrm>
          <a:prstGeom prst="rect">
            <a:avLst/>
          </a:prstGeom>
        </p:spPr>
      </p:pic>
      <p:sp>
        <p:nvSpPr>
          <p:cNvPr id="7" name="TextBox 6">
            <a:extLst>
              <a:ext uri="{FF2B5EF4-FFF2-40B4-BE49-F238E27FC236}">
                <a16:creationId xmlns:a16="http://schemas.microsoft.com/office/drawing/2014/main" id="{8EF73633-1D5B-4014-F118-5A106AC14BC8}"/>
              </a:ext>
            </a:extLst>
          </p:cNvPr>
          <p:cNvSpPr txBox="1"/>
          <p:nvPr/>
        </p:nvSpPr>
        <p:spPr>
          <a:xfrm>
            <a:off x="7265839" y="5766027"/>
            <a:ext cx="4009424" cy="646331"/>
          </a:xfrm>
          <a:prstGeom prst="rect">
            <a:avLst/>
          </a:prstGeom>
          <a:noFill/>
        </p:spPr>
        <p:txBody>
          <a:bodyPr wrap="square">
            <a:spAutoFit/>
          </a:bodyPr>
          <a:lstStyle/>
          <a:p>
            <a:r>
              <a:rPr lang="en-US">
                <a:hlinkClick r:id="rId4">
                  <a:extLst>
                    <a:ext uri="{A12FA001-AC4F-418D-AE19-62706E023703}">
                      <ahyp:hlinkClr xmlns:ahyp="http://schemas.microsoft.com/office/drawing/2018/hyperlinkcolor" val="tx"/>
                    </a:ext>
                  </a:extLst>
                </a:hlinkClick>
              </a:rPr>
              <a:t>https://register.ignite.microsoft.com/</a:t>
            </a:r>
            <a:endParaRPr lang="en-US"/>
          </a:p>
          <a:p>
            <a:endParaRPr lang="en-US"/>
          </a:p>
        </p:txBody>
      </p:sp>
      <p:sp>
        <p:nvSpPr>
          <p:cNvPr id="8" name="Title 7">
            <a:extLst>
              <a:ext uri="{FF2B5EF4-FFF2-40B4-BE49-F238E27FC236}">
                <a16:creationId xmlns:a16="http://schemas.microsoft.com/office/drawing/2014/main" id="{A1E149E3-494B-558D-5A41-196DE4E9C414}"/>
              </a:ext>
            </a:extLst>
          </p:cNvPr>
          <p:cNvSpPr>
            <a:spLocks noGrp="1"/>
          </p:cNvSpPr>
          <p:nvPr>
            <p:ph type="title"/>
          </p:nvPr>
        </p:nvSpPr>
        <p:spPr/>
        <p:txBody>
          <a:bodyPr/>
          <a:lstStyle/>
          <a:p>
            <a:r>
              <a:rPr lang="en-US">
                <a:solidFill>
                  <a:schemeClr val="bg1"/>
                </a:solidFill>
              </a:rPr>
              <a:t>Microsoft Ignite 2024</a:t>
            </a:r>
          </a:p>
        </p:txBody>
      </p:sp>
      <p:sp>
        <p:nvSpPr>
          <p:cNvPr id="10" name="Text Placeholder 9">
            <a:extLst>
              <a:ext uri="{FF2B5EF4-FFF2-40B4-BE49-F238E27FC236}">
                <a16:creationId xmlns:a16="http://schemas.microsoft.com/office/drawing/2014/main" id="{BB10ADFB-3CF7-0E53-8B56-4E2BA7F8CBA5}"/>
              </a:ext>
            </a:extLst>
          </p:cNvPr>
          <p:cNvSpPr>
            <a:spLocks noGrp="1"/>
          </p:cNvSpPr>
          <p:nvPr>
            <p:ph type="body" sz="quarter" idx="10"/>
          </p:nvPr>
        </p:nvSpPr>
        <p:spPr>
          <a:xfrm>
            <a:off x="586390" y="1434370"/>
            <a:ext cx="6000390" cy="4592026"/>
          </a:xfrm>
        </p:spPr>
        <p:txBody>
          <a:bodyPr/>
          <a:lstStyle/>
          <a:p>
            <a:r>
              <a:rPr lang="en-US" sz="3600" b="1" i="0">
                <a:solidFill>
                  <a:srgbClr val="FFFFFF"/>
                </a:solidFill>
                <a:effectLst/>
                <a:latin typeface="Segoe UI" panose="020B0502040204020203" pitchFamily="34" charset="0"/>
              </a:rPr>
              <a:t>Experience the latest innovations for AI transformation</a:t>
            </a:r>
            <a:endParaRPr lang="en-US" sz="3600" i="0">
              <a:solidFill>
                <a:srgbClr val="FFFFFF"/>
              </a:solidFill>
              <a:effectLst/>
              <a:latin typeface="Segoe UI" panose="020B0502040204020203" pitchFamily="34" charset="0"/>
            </a:endParaRPr>
          </a:p>
          <a:p>
            <a:endParaRPr lang="en-US" sz="2200">
              <a:solidFill>
                <a:srgbClr val="FFFFFF"/>
              </a:solidFill>
              <a:latin typeface="Segoe UI" panose="020B0502040204020203" pitchFamily="34" charset="0"/>
            </a:endParaRPr>
          </a:p>
          <a:p>
            <a:r>
              <a:rPr lang="en-US" sz="2000" b="0" i="0">
                <a:solidFill>
                  <a:srgbClr val="FFFFFF"/>
                </a:solidFill>
                <a:effectLst/>
              </a:rPr>
              <a:t>Discover solutions that help modernize and manage intelligent apps, safeguard data, and accelerate productivity, while connecting with partners and growing your community or business.</a:t>
            </a:r>
            <a:br>
              <a:rPr lang="en-US" sz="2000"/>
            </a:br>
            <a:br>
              <a:rPr lang="en-US" sz="2000"/>
            </a:br>
            <a:r>
              <a:rPr lang="en-US" sz="2000" b="1" i="0">
                <a:solidFill>
                  <a:srgbClr val="FFFFFF"/>
                </a:solidFill>
                <a:effectLst/>
              </a:rPr>
              <a:t>Online: </a:t>
            </a:r>
            <a:r>
              <a:rPr lang="en-US" sz="2000" b="0" i="0">
                <a:solidFill>
                  <a:srgbClr val="FFFFFF"/>
                </a:solidFill>
                <a:effectLst/>
              </a:rPr>
              <a:t>November 19–21, 2024</a:t>
            </a:r>
            <a:br>
              <a:rPr lang="en-US" sz="2000"/>
            </a:br>
            <a:r>
              <a:rPr lang="en-US" sz="2000" b="1" i="0">
                <a:solidFill>
                  <a:srgbClr val="FFFFFF"/>
                </a:solidFill>
                <a:effectLst/>
              </a:rPr>
              <a:t>In Chicago: </a:t>
            </a:r>
            <a:r>
              <a:rPr lang="en-US" sz="2000" b="0" i="0">
                <a:solidFill>
                  <a:srgbClr val="FFFFFF"/>
                </a:solidFill>
                <a:effectLst/>
              </a:rPr>
              <a:t>November 19–22, 2024</a:t>
            </a:r>
            <a:br>
              <a:rPr lang="en-US" sz="2000"/>
            </a:br>
            <a:r>
              <a:rPr lang="en-US" sz="2000" b="0" i="0">
                <a:solidFill>
                  <a:srgbClr val="FFFFFF"/>
                </a:solidFill>
                <a:effectLst/>
              </a:rPr>
              <a:t>Optional Pre-day: Afternoon of November 18, 2024</a:t>
            </a:r>
            <a:endParaRPr lang="en-US" sz="2000"/>
          </a:p>
        </p:txBody>
      </p:sp>
      <p:sp>
        <p:nvSpPr>
          <p:cNvPr id="16" name="TextBox 15">
            <a:extLst>
              <a:ext uri="{FF2B5EF4-FFF2-40B4-BE49-F238E27FC236}">
                <a16:creationId xmlns:a16="http://schemas.microsoft.com/office/drawing/2014/main" id="{ED694020-0FFE-3D9F-088E-D96FA297EB07}"/>
              </a:ext>
            </a:extLst>
          </p:cNvPr>
          <p:cNvSpPr txBox="1"/>
          <p:nvPr/>
        </p:nvSpPr>
        <p:spPr>
          <a:xfrm>
            <a:off x="8179568" y="1533457"/>
            <a:ext cx="2300823" cy="430887"/>
          </a:xfrm>
          <a:prstGeom prst="rect">
            <a:avLst/>
          </a:prstGeom>
          <a:noFill/>
        </p:spPr>
        <p:txBody>
          <a:bodyPr wrap="none" lIns="0" tIns="0" rIns="0" bIns="0" rtlCol="0">
            <a:spAutoFit/>
          </a:bodyPr>
          <a:lstStyle/>
          <a:p>
            <a:pPr algn="l"/>
            <a:r>
              <a:rPr lang="en-US" sz="2800">
                <a:latin typeface="+mj-lt"/>
              </a:rPr>
              <a:t>Register Now!</a:t>
            </a:r>
          </a:p>
        </p:txBody>
      </p:sp>
    </p:spTree>
    <p:extLst>
      <p:ext uri="{BB962C8B-B14F-4D97-AF65-F5344CB8AC3E}">
        <p14:creationId xmlns:p14="http://schemas.microsoft.com/office/powerpoint/2010/main" val="24676396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light, colorfulness, screenshot&#10;&#10;Description automatically generated">
            <a:extLst>
              <a:ext uri="{FF2B5EF4-FFF2-40B4-BE49-F238E27FC236}">
                <a16:creationId xmlns:a16="http://schemas.microsoft.com/office/drawing/2014/main" id="{5370DFF7-3E15-38D6-8068-350C18F23F5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A2874D8D-555A-4653-CF1F-E1221560E0B1}"/>
              </a:ext>
            </a:extLst>
          </p:cNvPr>
          <p:cNvSpPr/>
          <p:nvPr/>
        </p:nvSpPr>
        <p:spPr bwMode="auto">
          <a:xfrm>
            <a:off x="7945291" y="1648096"/>
            <a:ext cx="3772859" cy="4675864"/>
          </a:xfrm>
          <a:prstGeom prst="roundRect">
            <a:avLst>
              <a:gd name="adj" fmla="val 5716"/>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p:cNvSpPr>
            <a:spLocks noGrp="1"/>
          </p:cNvSpPr>
          <p:nvPr>
            <p:ph type="title" idx="4294967295"/>
          </p:nvPr>
        </p:nvSpPr>
        <p:spPr>
          <a:xfrm>
            <a:off x="996950" y="623888"/>
            <a:ext cx="11195050" cy="554037"/>
          </a:xfrm>
          <a:noFill/>
        </p:spPr>
        <p:txBody>
          <a:bodyPr/>
          <a:lstStyle/>
          <a:p>
            <a:pPr algn="ctr"/>
            <a:r>
              <a:rPr lang="en-US">
                <a:gradFill flip="none" rotWithShape="1">
                  <a:gsLst>
                    <a:gs pos="100000">
                      <a:srgbClr val="5EB7D0"/>
                    </a:gs>
                    <a:gs pos="0">
                      <a:srgbClr val="5F6CDA"/>
                    </a:gs>
                  </a:gsLst>
                  <a:lin ang="8100000" scaled="1"/>
                  <a:tileRect/>
                </a:gradFill>
              </a:rPr>
              <a:t>Microsoft AI Innovation Program 2024</a:t>
            </a:r>
          </a:p>
        </p:txBody>
      </p:sp>
      <p:pic>
        <p:nvPicPr>
          <p:cNvPr id="8" name="Picture 7" descr="A logo on a black background&#10;&#10;Description automatically generated with low confidence">
            <a:extLst>
              <a:ext uri="{FF2B5EF4-FFF2-40B4-BE49-F238E27FC236}">
                <a16:creationId xmlns:a16="http://schemas.microsoft.com/office/drawing/2014/main" id="{B78E45A1-0FF9-67CE-8BA9-5242857485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01" y="-7168"/>
            <a:ext cx="1870124" cy="838203"/>
          </a:xfrm>
          <a:prstGeom prst="rect">
            <a:avLst/>
          </a:prstGeom>
        </p:spPr>
      </p:pic>
      <p:pic>
        <p:nvPicPr>
          <p:cNvPr id="5" name="Picture 4">
            <a:extLst>
              <a:ext uri="{FF2B5EF4-FFF2-40B4-BE49-F238E27FC236}">
                <a16:creationId xmlns:a16="http://schemas.microsoft.com/office/drawing/2014/main" id="{FC1AB452-3ED5-704A-7DD9-380D3F73F1D5}"/>
              </a:ext>
            </a:extLst>
          </p:cNvPr>
          <p:cNvPicPr>
            <a:picLocks noChangeAspect="1"/>
          </p:cNvPicPr>
          <p:nvPr/>
        </p:nvPicPr>
        <p:blipFill>
          <a:blip r:embed="rId5"/>
          <a:stretch>
            <a:fillRect/>
          </a:stretch>
        </p:blipFill>
        <p:spPr>
          <a:xfrm>
            <a:off x="8250738" y="2725320"/>
            <a:ext cx="3231111" cy="3256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F5C449FF-1156-1F6C-9859-C8D26D7C5C20}"/>
              </a:ext>
            </a:extLst>
          </p:cNvPr>
          <p:cNvSpPr txBox="1"/>
          <p:nvPr/>
        </p:nvSpPr>
        <p:spPr>
          <a:xfrm>
            <a:off x="8250738" y="2006631"/>
            <a:ext cx="3231111"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HK" sz="2400" b="1" dirty="0">
                <a:solidFill>
                  <a:schemeClr val="bg1"/>
                </a:solidFill>
              </a:rPr>
              <a:t>Register Now !!!</a:t>
            </a:r>
          </a:p>
        </p:txBody>
      </p:sp>
      <p:sp>
        <p:nvSpPr>
          <p:cNvPr id="9" name="TextBox 8">
            <a:extLst>
              <a:ext uri="{FF2B5EF4-FFF2-40B4-BE49-F238E27FC236}">
                <a16:creationId xmlns:a16="http://schemas.microsoft.com/office/drawing/2014/main" id="{B6CDE933-EF95-F975-7308-EA220F7AE637}"/>
              </a:ext>
            </a:extLst>
          </p:cNvPr>
          <p:cNvSpPr txBox="1"/>
          <p:nvPr/>
        </p:nvSpPr>
        <p:spPr>
          <a:xfrm>
            <a:off x="609601" y="1524000"/>
            <a:ext cx="7431463" cy="4616648"/>
          </a:xfrm>
          <a:prstGeom prst="rect">
            <a:avLst/>
          </a:prstGeom>
          <a:noFill/>
        </p:spPr>
        <p:txBody>
          <a:bodyPr wrap="square" rtlCol="0">
            <a:spAutoFit/>
          </a:bodyPr>
          <a:lstStyle/>
          <a:p>
            <a:r>
              <a:rPr lang="en-HK" sz="2400" b="1">
                <a:solidFill>
                  <a:srgbClr val="5EB2D4"/>
                </a:solidFill>
              </a:rPr>
              <a:t>Objective:</a:t>
            </a:r>
          </a:p>
          <a:p>
            <a:endParaRPr lang="en-HK">
              <a:solidFill>
                <a:schemeClr val="bg1"/>
              </a:solidFill>
            </a:endParaRPr>
          </a:p>
          <a:p>
            <a:r>
              <a:rPr lang="en-HK">
                <a:solidFill>
                  <a:schemeClr val="bg1"/>
                </a:solidFill>
              </a:rPr>
              <a:t>Accelerate Azure OpenAI Adoption - </a:t>
            </a:r>
            <a:r>
              <a:rPr lang="en-US" sz="1200">
                <a:solidFill>
                  <a:schemeClr val="bg1"/>
                </a:solidFill>
              </a:rPr>
              <a:t>To speed up practical applications of Azure OpenAI, develop purpose-built solutions in industry-specific scenarios especially Fintech. Gain first-hand knowledge of generative AI to simplify deployment, while optimize costs with full suite of Microsoft products.</a:t>
            </a:r>
          </a:p>
          <a:p>
            <a:endParaRPr lang="en-US">
              <a:solidFill>
                <a:schemeClr val="bg1"/>
              </a:solidFill>
            </a:endParaRPr>
          </a:p>
          <a:p>
            <a:r>
              <a:rPr lang="en-HK">
                <a:solidFill>
                  <a:schemeClr val="bg1">
                    <a:lumMod val="95000"/>
                  </a:schemeClr>
                </a:solidFill>
              </a:rPr>
              <a:t>Build Ecosystem leverage AI Technologies - </a:t>
            </a:r>
            <a:r>
              <a:rPr lang="en-US" sz="1200">
                <a:solidFill>
                  <a:schemeClr val="bg1">
                    <a:lumMod val="95000"/>
                  </a:schemeClr>
                </a:solidFill>
              </a:rPr>
              <a:t>To cultivate a vibrant ecosystem of AI enthusiasts, developers, startups, and businesses by serving as a platform for mutual learning, mentorship, and networking, fostering a community that can leverage AI technologies for business expansion. </a:t>
            </a:r>
          </a:p>
          <a:p>
            <a:endParaRPr lang="en-US">
              <a:solidFill>
                <a:schemeClr val="bg1"/>
              </a:solidFill>
            </a:endParaRPr>
          </a:p>
          <a:p>
            <a:r>
              <a:rPr lang="en-US" sz="2400" b="1">
                <a:solidFill>
                  <a:srgbClr val="5EB4D3"/>
                </a:solidFill>
              </a:rPr>
              <a:t>Benefit:</a:t>
            </a:r>
          </a:p>
          <a:p>
            <a:endParaRPr lang="en-US">
              <a:solidFill>
                <a:schemeClr val="bg1"/>
              </a:solidFill>
            </a:endParaRPr>
          </a:p>
          <a:p>
            <a:r>
              <a:rPr lang="en-HK">
                <a:solidFill>
                  <a:schemeClr val="bg1"/>
                </a:solidFill>
              </a:rPr>
              <a:t> - 1:1 Technical Enablement (Azure Service)</a:t>
            </a:r>
          </a:p>
          <a:p>
            <a:r>
              <a:rPr lang="en-HK">
                <a:solidFill>
                  <a:schemeClr val="bg1"/>
                </a:solidFill>
              </a:rPr>
              <a:t> - 1:1 Business Consultation </a:t>
            </a:r>
          </a:p>
          <a:p>
            <a:r>
              <a:rPr lang="en-HK">
                <a:solidFill>
                  <a:schemeClr val="bg1"/>
                </a:solidFill>
              </a:rPr>
              <a:t> - Free Azure Credit</a:t>
            </a:r>
          </a:p>
          <a:p>
            <a:r>
              <a:rPr lang="en-HK">
                <a:solidFill>
                  <a:schemeClr val="bg1"/>
                </a:solidFill>
              </a:rPr>
              <a:t> - PR Activities with Microsoft and Ingram Micro </a:t>
            </a:r>
          </a:p>
          <a:p>
            <a:r>
              <a:rPr lang="en-HK">
                <a:solidFill>
                  <a:schemeClr val="bg1"/>
                </a:solidFill>
              </a:rPr>
              <a:t> - Social media exposure   </a:t>
            </a:r>
          </a:p>
        </p:txBody>
      </p:sp>
    </p:spTree>
    <p:extLst>
      <p:ext uri="{BB962C8B-B14F-4D97-AF65-F5344CB8AC3E}">
        <p14:creationId xmlns:p14="http://schemas.microsoft.com/office/powerpoint/2010/main" val="33120998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829BD9A5-4C3F-D97E-4403-BF3C470752EC}"/>
              </a:ext>
            </a:extLst>
          </p:cNvPr>
          <p:cNvCxnSpPr>
            <a:cxnSpLocks/>
          </p:cNvCxnSpPr>
          <p:nvPr/>
        </p:nvCxnSpPr>
        <p:spPr>
          <a:xfrm>
            <a:off x="4886668" y="1781053"/>
            <a:ext cx="0" cy="2894632"/>
          </a:xfrm>
          <a:prstGeom prst="line">
            <a:avLst/>
          </a:prstGeom>
          <a:ln w="1587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F9BE0263-908D-FB56-B801-51A38684F8FB}"/>
              </a:ext>
            </a:extLst>
          </p:cNvPr>
          <p:cNvSpPr txBox="1">
            <a:spLocks/>
          </p:cNvSpPr>
          <p:nvPr/>
        </p:nvSpPr>
        <p:spPr>
          <a:xfrm>
            <a:off x="588963" y="457200"/>
            <a:ext cx="11017250" cy="461665"/>
          </a:xfrm>
          <a:prstGeom prst="rect">
            <a:avLst/>
          </a:prstGeom>
        </p:spPr>
        <p:txBody>
          <a:bodyPr vert="horz" wrap="square" lIns="0" tIns="0" rIns="0" bIns="0" rtlCol="0" anchor="t">
            <a:spAutoFit/>
          </a:bodyPr>
          <a:lstStyle>
            <a:defPPr>
              <a:defRPr lang="en-US"/>
            </a:defPPr>
            <a:lvl1pPr algn="ctr" defTabSz="932742">
              <a:lnSpc>
                <a:spcPct val="100000"/>
              </a:lnSpc>
              <a:spcBef>
                <a:spcPct val="0"/>
              </a:spcBef>
              <a:buNone/>
              <a:defRPr sz="3000" b="0" cap="none" spc="-50" baseline="0">
                <a:ln w="3175">
                  <a:noFill/>
                </a:ln>
                <a:gradFill flip="none" rotWithShape="1">
                  <a:gsLst>
                    <a:gs pos="0">
                      <a:srgbClr val="8DC8E8"/>
                    </a:gs>
                    <a:gs pos="60000">
                      <a:schemeClr val="accent6">
                        <a:lumMod val="60000"/>
                        <a:lumOff val="40000"/>
                      </a:schemeClr>
                    </a:gs>
                  </a:gsLst>
                  <a:path path="circle">
                    <a:fillToRect t="100000" r="100000"/>
                  </a:path>
                  <a:tileRect l="-100000" b="-100000"/>
                </a:gradFill>
                <a:effectLst/>
                <a:latin typeface="+mj-lt"/>
                <a:cs typeface="Segoe UI" pitchFamily="34" charset="0"/>
              </a:defRPr>
            </a:lvl1pPr>
          </a:lstStyle>
          <a:p>
            <a:r>
              <a:rPr lang="en-HK"/>
              <a:t>Journey for AI Adoption</a:t>
            </a:r>
          </a:p>
        </p:txBody>
      </p:sp>
      <p:sp>
        <p:nvSpPr>
          <p:cNvPr id="6" name="TextBox 5">
            <a:extLst>
              <a:ext uri="{FF2B5EF4-FFF2-40B4-BE49-F238E27FC236}">
                <a16:creationId xmlns:a16="http://schemas.microsoft.com/office/drawing/2014/main" id="{C8D81D79-736A-386D-888C-F48EBCDF50FD}"/>
              </a:ext>
              <a:ext uri="{C183D7F6-B498-43B3-948B-1728B52AA6E4}">
                <adec:decorative xmlns:adec="http://schemas.microsoft.com/office/drawing/2017/decorative" val="1"/>
              </a:ext>
            </a:extLst>
          </p:cNvPr>
          <p:cNvSpPr txBox="1"/>
          <p:nvPr/>
        </p:nvSpPr>
        <p:spPr>
          <a:xfrm>
            <a:off x="908727" y="6403276"/>
            <a:ext cx="10493579" cy="271356"/>
          </a:xfrm>
          <a:prstGeom prst="roundRect">
            <a:avLst>
              <a:gd name="adj" fmla="val 50000"/>
            </a:avLst>
          </a:prstGeom>
          <a:solidFill>
            <a:schemeClr val="accent3">
              <a:lumMod val="20000"/>
              <a:lumOff val="80000"/>
            </a:schemeClr>
          </a:solidFill>
          <a:ln>
            <a:noFill/>
          </a:ln>
          <a:effectLst/>
        </p:spPr>
        <p:txBody>
          <a:bodyPr wrap="square" lIns="91440" tIns="91440" rIns="91440" bIns="91440" rtlCol="0" anchor="ctr" anchorCtr="0">
            <a:noAutofit/>
          </a:bodyPr>
          <a:lstStyle>
            <a:defPPr>
              <a:defRPr lang="en-US"/>
            </a:defPPr>
            <a:lvl1pPr algn="ctr" defTabSz="932472" fontAlgn="base">
              <a:spcBef>
                <a:spcPct val="0"/>
              </a:spcBef>
              <a:spcAft>
                <a:spcPct val="0"/>
              </a:spcAft>
              <a:defRPr sz="11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HK" b="1" i="0">
                <a:solidFill>
                  <a:srgbClr val="49C5B1"/>
                </a:solidFill>
                <a:effectLst/>
                <a:latin typeface="Segoe UI" panose="020B0502040204020203" pitchFamily="34" charset="0"/>
              </a:rPr>
              <a:t>Adopting AI on Azure</a:t>
            </a:r>
            <a:r>
              <a:rPr kumimoji="0" lang="en-US" sz="1100" b="0" i="0" u="none" strike="noStrike" kern="1200" cap="none" spc="0" normalizeH="0" baseline="0" noProof="0">
                <a:ln>
                  <a:noFill/>
                </a:ln>
                <a:solidFill>
                  <a:srgbClr val="49C5B1"/>
                </a:solidFill>
                <a:effectLst/>
                <a:uLnTx/>
                <a:uFillTx/>
                <a:latin typeface="Segoe Sans Text Semibold"/>
                <a:ea typeface="+mn-ea"/>
                <a:cs typeface="+mn-cs"/>
              </a:rPr>
              <a:t> - </a:t>
            </a:r>
            <a:r>
              <a:rPr kumimoji="0" lang="en-US" sz="1100" b="0" i="0" u="none" strike="noStrike" kern="1200" cap="none" spc="0" normalizeH="0" baseline="0" noProof="0">
                <a:ln>
                  <a:noFill/>
                </a:ln>
                <a:solidFill>
                  <a:srgbClr val="49C5B1"/>
                </a:solidFill>
                <a:effectLst/>
                <a:uLnTx/>
                <a:uFillTx/>
                <a:latin typeface="Segoe Sans Text Semibold"/>
                <a:ea typeface="+mn-ea"/>
                <a:cs typeface="+mn-cs"/>
                <a:hlinkClick r:id="rId3">
                  <a:extLst>
                    <a:ext uri="{A12FA001-AC4F-418D-AE19-62706E023703}">
                      <ahyp:hlinkClr xmlns:ahyp="http://schemas.microsoft.com/office/drawing/2018/hyperlinkcolor" val="tx"/>
                    </a:ext>
                  </a:extLst>
                </a:hlinkClick>
              </a:rPr>
              <a:t>https://learn.microsoft.com/en-us/azure/cloud-adoption-framework/scenarios/ai/</a:t>
            </a:r>
            <a:r>
              <a:rPr kumimoji="0" lang="en-US" sz="1100" b="0" i="0" u="none" strike="noStrike" kern="1200" cap="none" spc="0" normalizeH="0" baseline="0" noProof="0">
                <a:ln>
                  <a:noFill/>
                </a:ln>
                <a:solidFill>
                  <a:srgbClr val="49C5B1"/>
                </a:solidFill>
                <a:effectLst/>
                <a:uLnTx/>
                <a:uFillTx/>
                <a:latin typeface="Segoe Sans Text Semibold"/>
                <a:ea typeface="+mn-ea"/>
                <a:cs typeface="+mn-cs"/>
              </a:rPr>
              <a:t> </a:t>
            </a:r>
          </a:p>
        </p:txBody>
      </p:sp>
      <p:sp>
        <p:nvSpPr>
          <p:cNvPr id="12" name="Rectangle 11">
            <a:extLst>
              <a:ext uri="{FF2B5EF4-FFF2-40B4-BE49-F238E27FC236}">
                <a16:creationId xmlns:a16="http://schemas.microsoft.com/office/drawing/2014/main" id="{4790EDAA-7931-4F1D-9193-61068262195B}"/>
              </a:ext>
            </a:extLst>
          </p:cNvPr>
          <p:cNvSpPr/>
          <p:nvPr/>
        </p:nvSpPr>
        <p:spPr bwMode="auto">
          <a:xfrm>
            <a:off x="908727" y="2531689"/>
            <a:ext cx="1338773" cy="831273"/>
          </a:xfrm>
          <a:prstGeom prst="rect">
            <a:avLst/>
          </a:prstGeom>
          <a:solidFill>
            <a:schemeClr val="accent1">
              <a:lumMod val="40000"/>
              <a:lumOff val="6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ea typeface="Segoe UI" pitchFamily="34" charset="0"/>
                <a:cs typeface="Segoe UI" pitchFamily="34" charset="0"/>
              </a:rPr>
              <a:t>AI</a:t>
            </a:r>
            <a:r>
              <a:rPr lang="zh-TW" altLang="en-US" sz="1600">
                <a:solidFill>
                  <a:srgbClr val="FFFFFF"/>
                </a:solidFill>
                <a:ea typeface="Segoe UI" pitchFamily="34" charset="0"/>
                <a:cs typeface="Segoe UI" pitchFamily="34" charset="0"/>
              </a:rPr>
              <a:t> </a:t>
            </a:r>
            <a:r>
              <a:rPr lang="en-HK" altLang="zh-TW" sz="1600">
                <a:solidFill>
                  <a:srgbClr val="FFFFFF"/>
                </a:solidFill>
                <a:ea typeface="Segoe UI" pitchFamily="34" charset="0"/>
                <a:cs typeface="Segoe UI" pitchFamily="34" charset="0"/>
              </a:rPr>
              <a:t>Strategy</a:t>
            </a:r>
            <a:endParaRPr lang="en-HK" sz="1600">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ED29EFD-BC11-1C5D-863A-C100A20E8BB4}"/>
              </a:ext>
            </a:extLst>
          </p:cNvPr>
          <p:cNvSpPr/>
          <p:nvPr/>
        </p:nvSpPr>
        <p:spPr bwMode="auto">
          <a:xfrm>
            <a:off x="2714438" y="2531688"/>
            <a:ext cx="1338773" cy="831273"/>
          </a:xfrm>
          <a:prstGeom prst="rect">
            <a:avLst/>
          </a:prstGeom>
          <a:solidFill>
            <a:schemeClr val="accent2">
              <a:lumMod val="40000"/>
              <a:lumOff val="6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ea typeface="Segoe UI" pitchFamily="34" charset="0"/>
                <a:cs typeface="Segoe UI" pitchFamily="34" charset="0"/>
              </a:rPr>
              <a:t>AI</a:t>
            </a:r>
            <a:r>
              <a:rPr lang="zh-TW" altLang="en-US" sz="1600">
                <a:solidFill>
                  <a:srgbClr val="FFFFFF"/>
                </a:solidFill>
                <a:ea typeface="Segoe UI" pitchFamily="34" charset="0"/>
                <a:cs typeface="Segoe UI" pitchFamily="34" charset="0"/>
              </a:rPr>
              <a:t> </a:t>
            </a:r>
            <a:endParaRPr lang="en-HK" altLang="zh-TW" sz="1600">
              <a:solidFill>
                <a:srgbClr val="FFFFFF"/>
              </a:solidFill>
              <a:ea typeface="Segoe UI" pitchFamily="34" charset="0"/>
              <a:cs typeface="Segoe UI" pitchFamily="34" charset="0"/>
            </a:endParaRPr>
          </a:p>
          <a:p>
            <a:pPr algn="ctr" defTabSz="932472" fontAlgn="base">
              <a:spcBef>
                <a:spcPct val="0"/>
              </a:spcBef>
              <a:spcAft>
                <a:spcPct val="0"/>
              </a:spcAft>
            </a:pPr>
            <a:r>
              <a:rPr lang="en-HK" altLang="zh-TW" sz="1600">
                <a:solidFill>
                  <a:srgbClr val="FFFFFF"/>
                </a:solidFill>
                <a:ea typeface="Segoe UI" pitchFamily="34" charset="0"/>
                <a:cs typeface="Segoe UI" pitchFamily="34" charset="0"/>
              </a:rPr>
              <a:t>Plan</a:t>
            </a:r>
            <a:endParaRPr lang="en-HK" sz="16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7B61F2D-8356-0961-4E37-EB2B7866DAB0}"/>
              </a:ext>
            </a:extLst>
          </p:cNvPr>
          <p:cNvSpPr/>
          <p:nvPr/>
        </p:nvSpPr>
        <p:spPr bwMode="auto">
          <a:xfrm>
            <a:off x="4520149" y="2531687"/>
            <a:ext cx="1338773" cy="831273"/>
          </a:xfrm>
          <a:prstGeom prst="rect">
            <a:avLst/>
          </a:prstGeom>
          <a:solidFill>
            <a:schemeClr val="accent2">
              <a:lumMod val="60000"/>
              <a:lumOff val="4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ea typeface="Segoe UI" pitchFamily="34" charset="0"/>
                <a:cs typeface="Segoe UI" pitchFamily="34" charset="0"/>
              </a:rPr>
              <a:t>AI</a:t>
            </a:r>
            <a:r>
              <a:rPr lang="zh-TW" altLang="en-US" sz="1600">
                <a:solidFill>
                  <a:srgbClr val="FFFFFF"/>
                </a:solidFill>
                <a:ea typeface="Segoe UI" pitchFamily="34" charset="0"/>
                <a:cs typeface="Segoe UI" pitchFamily="34" charset="0"/>
              </a:rPr>
              <a:t> </a:t>
            </a:r>
            <a:endParaRPr lang="en-HK" altLang="zh-TW" sz="1600">
              <a:solidFill>
                <a:srgbClr val="FFFFFF"/>
              </a:solidFill>
              <a:ea typeface="Segoe UI" pitchFamily="34" charset="0"/>
              <a:cs typeface="Segoe UI" pitchFamily="34" charset="0"/>
            </a:endParaRPr>
          </a:p>
          <a:p>
            <a:pPr algn="ctr" defTabSz="932472" fontAlgn="base">
              <a:spcBef>
                <a:spcPct val="0"/>
              </a:spcBef>
              <a:spcAft>
                <a:spcPct val="0"/>
              </a:spcAft>
            </a:pPr>
            <a:r>
              <a:rPr lang="en-HK" altLang="zh-TW" sz="1600">
                <a:solidFill>
                  <a:srgbClr val="FFFFFF"/>
                </a:solidFill>
                <a:ea typeface="Segoe UI" pitchFamily="34" charset="0"/>
                <a:cs typeface="Segoe UI" pitchFamily="34" charset="0"/>
              </a:rPr>
              <a:t>Ready</a:t>
            </a:r>
            <a:endParaRPr lang="en-HK" sz="1600">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37D9850-2970-FF9B-53B6-31CFE55F6958}"/>
              </a:ext>
            </a:extLst>
          </p:cNvPr>
          <p:cNvSpPr/>
          <p:nvPr/>
        </p:nvSpPr>
        <p:spPr bwMode="auto">
          <a:xfrm>
            <a:off x="6325860" y="2531689"/>
            <a:ext cx="1338773" cy="831273"/>
          </a:xfrm>
          <a:prstGeom prst="rect">
            <a:avLst/>
          </a:prstGeom>
          <a:solidFill>
            <a:srgbClr val="C5B4E3"/>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cs typeface="Segoe UI" pitchFamily="34" charset="0"/>
              </a:rPr>
              <a:t>Govern </a:t>
            </a:r>
          </a:p>
          <a:p>
            <a:pPr algn="ctr" defTabSz="932472" fontAlgn="base">
              <a:spcBef>
                <a:spcPct val="0"/>
              </a:spcBef>
              <a:spcAft>
                <a:spcPct val="0"/>
              </a:spcAft>
            </a:pPr>
            <a:r>
              <a:rPr lang="en-HK" sz="1600">
                <a:solidFill>
                  <a:srgbClr val="FFFFFF"/>
                </a:solidFill>
                <a:cs typeface="Segoe UI" pitchFamily="34" charset="0"/>
              </a:rPr>
              <a:t>AI</a:t>
            </a:r>
          </a:p>
        </p:txBody>
      </p:sp>
      <p:sp>
        <p:nvSpPr>
          <p:cNvPr id="16" name="Rectangle 15">
            <a:extLst>
              <a:ext uri="{FF2B5EF4-FFF2-40B4-BE49-F238E27FC236}">
                <a16:creationId xmlns:a16="http://schemas.microsoft.com/office/drawing/2014/main" id="{E217DF4A-CAFB-FDBB-AD9B-E86650EE9447}"/>
              </a:ext>
            </a:extLst>
          </p:cNvPr>
          <p:cNvSpPr/>
          <p:nvPr/>
        </p:nvSpPr>
        <p:spPr bwMode="auto">
          <a:xfrm>
            <a:off x="8131571" y="2531688"/>
            <a:ext cx="1338773" cy="831273"/>
          </a:xfrm>
          <a:prstGeom prst="rect">
            <a:avLst/>
          </a:prstGeom>
          <a:solidFill>
            <a:schemeClr val="accent6">
              <a:lumMod val="40000"/>
              <a:lumOff val="6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ea typeface="Segoe UI" pitchFamily="34" charset="0"/>
                <a:cs typeface="Segoe UI" pitchFamily="34" charset="0"/>
              </a:rPr>
              <a:t>Manage </a:t>
            </a:r>
          </a:p>
          <a:p>
            <a:pPr algn="ctr" defTabSz="932472" fontAlgn="base">
              <a:spcBef>
                <a:spcPct val="0"/>
              </a:spcBef>
              <a:spcAft>
                <a:spcPct val="0"/>
              </a:spcAft>
            </a:pPr>
            <a:r>
              <a:rPr lang="en-HK" sz="1600">
                <a:solidFill>
                  <a:srgbClr val="FFFFFF"/>
                </a:solidFill>
                <a:ea typeface="Segoe UI" pitchFamily="34" charset="0"/>
                <a:cs typeface="Segoe UI" pitchFamily="34" charset="0"/>
              </a:rPr>
              <a:t>AI</a:t>
            </a:r>
          </a:p>
        </p:txBody>
      </p:sp>
      <p:sp>
        <p:nvSpPr>
          <p:cNvPr id="17" name="Rectangle 16">
            <a:extLst>
              <a:ext uri="{FF2B5EF4-FFF2-40B4-BE49-F238E27FC236}">
                <a16:creationId xmlns:a16="http://schemas.microsoft.com/office/drawing/2014/main" id="{BC590ECE-6E90-D153-B862-535E6EB31DBF}"/>
              </a:ext>
            </a:extLst>
          </p:cNvPr>
          <p:cNvSpPr/>
          <p:nvPr/>
        </p:nvSpPr>
        <p:spPr bwMode="auto">
          <a:xfrm>
            <a:off x="9937282" y="2531687"/>
            <a:ext cx="1338773" cy="831273"/>
          </a:xfrm>
          <a:prstGeom prst="rect">
            <a:avLst/>
          </a:prstGeom>
          <a:solidFill>
            <a:schemeClr val="accent6">
              <a:lumMod val="60000"/>
              <a:lumOff val="4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ea typeface="Segoe UI" pitchFamily="34" charset="0"/>
                <a:cs typeface="Segoe UI" pitchFamily="34" charset="0"/>
              </a:rPr>
              <a:t>Secure </a:t>
            </a:r>
          </a:p>
          <a:p>
            <a:pPr algn="ctr" defTabSz="932472" fontAlgn="base">
              <a:spcBef>
                <a:spcPct val="0"/>
              </a:spcBef>
              <a:spcAft>
                <a:spcPct val="0"/>
              </a:spcAft>
            </a:pPr>
            <a:r>
              <a:rPr lang="en-HK" sz="1600">
                <a:solidFill>
                  <a:srgbClr val="FFFFFF"/>
                </a:solidFill>
                <a:ea typeface="Segoe UI" pitchFamily="34" charset="0"/>
                <a:cs typeface="Segoe UI" pitchFamily="34" charset="0"/>
              </a:rPr>
              <a:t>AI</a:t>
            </a:r>
          </a:p>
        </p:txBody>
      </p:sp>
      <p:cxnSp>
        <p:nvCxnSpPr>
          <p:cNvPr id="19" name="Straight Arrow Connector 18">
            <a:extLst>
              <a:ext uri="{FF2B5EF4-FFF2-40B4-BE49-F238E27FC236}">
                <a16:creationId xmlns:a16="http://schemas.microsoft.com/office/drawing/2014/main" id="{0CAFA26C-676C-408B-C1E8-06330DCD5FAA}"/>
              </a:ext>
            </a:extLst>
          </p:cNvPr>
          <p:cNvCxnSpPr>
            <a:stCxn id="12" idx="3"/>
            <a:endCxn id="13" idx="1"/>
          </p:cNvCxnSpPr>
          <p:nvPr/>
        </p:nvCxnSpPr>
        <p:spPr>
          <a:xfrm flipV="1">
            <a:off x="2247500" y="2947325"/>
            <a:ext cx="466938" cy="1"/>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B492359-0945-FCF7-3701-87F368596F07}"/>
              </a:ext>
            </a:extLst>
          </p:cNvPr>
          <p:cNvCxnSpPr>
            <a:stCxn id="13" idx="3"/>
            <a:endCxn id="14" idx="1"/>
          </p:cNvCxnSpPr>
          <p:nvPr/>
        </p:nvCxnSpPr>
        <p:spPr>
          <a:xfrm flipV="1">
            <a:off x="4053211" y="2947324"/>
            <a:ext cx="466938" cy="1"/>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6D71D5-A208-98E5-C621-D37DABB6A688}"/>
              </a:ext>
            </a:extLst>
          </p:cNvPr>
          <p:cNvCxnSpPr>
            <a:stCxn id="14" idx="3"/>
            <a:endCxn id="15" idx="1"/>
          </p:cNvCxnSpPr>
          <p:nvPr/>
        </p:nvCxnSpPr>
        <p:spPr>
          <a:xfrm>
            <a:off x="5858922" y="2947324"/>
            <a:ext cx="466938" cy="2"/>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EAC1E9-7CE5-4CB8-4A99-4D4393933CC4}"/>
              </a:ext>
            </a:extLst>
          </p:cNvPr>
          <p:cNvCxnSpPr>
            <a:stCxn id="15" idx="3"/>
            <a:endCxn id="16" idx="1"/>
          </p:cNvCxnSpPr>
          <p:nvPr/>
        </p:nvCxnSpPr>
        <p:spPr>
          <a:xfrm flipV="1">
            <a:off x="7664633" y="2947325"/>
            <a:ext cx="466938" cy="1"/>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3B4004A-B917-D230-C413-E4E9C7D8C0C4}"/>
              </a:ext>
            </a:extLst>
          </p:cNvPr>
          <p:cNvCxnSpPr>
            <a:stCxn id="16" idx="3"/>
            <a:endCxn id="17" idx="1"/>
          </p:cNvCxnSpPr>
          <p:nvPr/>
        </p:nvCxnSpPr>
        <p:spPr>
          <a:xfrm flipV="1">
            <a:off x="9470344" y="2947324"/>
            <a:ext cx="466938" cy="1"/>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D944FE2C-3527-635B-8263-60751C4B2B31}"/>
              </a:ext>
            </a:extLst>
          </p:cNvPr>
          <p:cNvSpPr/>
          <p:nvPr/>
        </p:nvSpPr>
        <p:spPr bwMode="auto">
          <a:xfrm>
            <a:off x="6096000" y="2128621"/>
            <a:ext cx="5306306" cy="159623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solidFill>
                <a:srgbClr val="FFFFFF"/>
              </a:soli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0C4983D2-4AF3-8D44-B740-A68520C02A8B}"/>
              </a:ext>
            </a:extLst>
          </p:cNvPr>
          <p:cNvCxnSpPr/>
          <p:nvPr/>
        </p:nvCxnSpPr>
        <p:spPr>
          <a:xfrm>
            <a:off x="8567488" y="2128619"/>
            <a:ext cx="466938" cy="2"/>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182298-ABB6-A49B-1EA8-56CC776372A9}"/>
              </a:ext>
            </a:extLst>
          </p:cNvPr>
          <p:cNvCxnSpPr>
            <a:cxnSpLocks/>
          </p:cNvCxnSpPr>
          <p:nvPr/>
        </p:nvCxnSpPr>
        <p:spPr>
          <a:xfrm flipH="1">
            <a:off x="8567488" y="3724852"/>
            <a:ext cx="466938" cy="2"/>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0889C66-8D40-768C-0970-05D49AB70B72}"/>
              </a:ext>
            </a:extLst>
          </p:cNvPr>
          <p:cNvCxnSpPr>
            <a:cxnSpLocks/>
          </p:cNvCxnSpPr>
          <p:nvPr/>
        </p:nvCxnSpPr>
        <p:spPr>
          <a:xfrm rot="5400000">
            <a:off x="11168836" y="2947322"/>
            <a:ext cx="466938" cy="2"/>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27A53-E25E-C921-1526-F658DC0B5A68}"/>
              </a:ext>
            </a:extLst>
          </p:cNvPr>
          <p:cNvCxnSpPr>
            <a:cxnSpLocks/>
          </p:cNvCxnSpPr>
          <p:nvPr/>
        </p:nvCxnSpPr>
        <p:spPr>
          <a:xfrm rot="16200000" flipV="1">
            <a:off x="5855751" y="2947322"/>
            <a:ext cx="466938" cy="2"/>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5118D24-AA23-DBCB-A12E-598FA3D8B37E}"/>
              </a:ext>
            </a:extLst>
          </p:cNvPr>
          <p:cNvSpPr/>
          <p:nvPr/>
        </p:nvSpPr>
        <p:spPr bwMode="auto">
          <a:xfrm>
            <a:off x="908727" y="4171329"/>
            <a:ext cx="3847912" cy="570449"/>
          </a:xfrm>
          <a:prstGeom prst="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ea typeface="Segoe UI" pitchFamily="34" charset="0"/>
                <a:cs typeface="Segoe UI" pitchFamily="34" charset="0"/>
              </a:rPr>
              <a:t>AI</a:t>
            </a:r>
            <a:r>
              <a:rPr lang="zh-TW" altLang="en-US" sz="1600">
                <a:solidFill>
                  <a:srgbClr val="FFFFFF"/>
                </a:solidFill>
                <a:ea typeface="Segoe UI" pitchFamily="34" charset="0"/>
                <a:cs typeface="Segoe UI" pitchFamily="34" charset="0"/>
              </a:rPr>
              <a:t> </a:t>
            </a:r>
            <a:r>
              <a:rPr lang="en-HK" altLang="zh-TW" sz="1600">
                <a:solidFill>
                  <a:srgbClr val="FFFFFF"/>
                </a:solidFill>
                <a:ea typeface="Segoe UI" pitchFamily="34" charset="0"/>
                <a:cs typeface="Segoe UI" pitchFamily="34" charset="0"/>
              </a:rPr>
              <a:t>Readiness</a:t>
            </a:r>
            <a:r>
              <a:rPr lang="zh-TW" altLang="en-US" sz="1600">
                <a:solidFill>
                  <a:srgbClr val="FFFFFF"/>
                </a:solidFill>
                <a:ea typeface="Segoe UI" pitchFamily="34" charset="0"/>
                <a:cs typeface="Segoe UI" pitchFamily="34" charset="0"/>
              </a:rPr>
              <a:t> </a:t>
            </a:r>
            <a:r>
              <a:rPr lang="en-HK" altLang="zh-TW" sz="1600">
                <a:solidFill>
                  <a:srgbClr val="FFFFFF"/>
                </a:solidFill>
                <a:ea typeface="Segoe UI" pitchFamily="34" charset="0"/>
                <a:cs typeface="Segoe UI" pitchFamily="34" charset="0"/>
              </a:rPr>
              <a:t>&amp;</a:t>
            </a:r>
            <a:r>
              <a:rPr lang="zh-TW" altLang="en-US" sz="1600">
                <a:solidFill>
                  <a:srgbClr val="FFFFFF"/>
                </a:solidFill>
                <a:ea typeface="Segoe UI" pitchFamily="34" charset="0"/>
                <a:cs typeface="Segoe UI" pitchFamily="34" charset="0"/>
              </a:rPr>
              <a:t> </a:t>
            </a:r>
            <a:r>
              <a:rPr lang="en-HK" altLang="zh-TW" sz="1600">
                <a:solidFill>
                  <a:srgbClr val="FFFFFF"/>
                </a:solidFill>
                <a:ea typeface="Segoe UI" pitchFamily="34" charset="0"/>
                <a:cs typeface="Segoe UI" pitchFamily="34" charset="0"/>
              </a:rPr>
              <a:t>AI</a:t>
            </a:r>
            <a:r>
              <a:rPr lang="zh-TW" altLang="en-US" sz="1600">
                <a:solidFill>
                  <a:srgbClr val="FFFFFF"/>
                </a:solidFill>
                <a:ea typeface="Segoe UI" pitchFamily="34" charset="0"/>
                <a:cs typeface="Segoe UI" pitchFamily="34" charset="0"/>
              </a:rPr>
              <a:t> </a:t>
            </a:r>
            <a:r>
              <a:rPr lang="en-HK" altLang="zh-TW" sz="1600">
                <a:solidFill>
                  <a:srgbClr val="FFFFFF"/>
                </a:solidFill>
                <a:ea typeface="Segoe UI" pitchFamily="34" charset="0"/>
                <a:cs typeface="Segoe UI" pitchFamily="34" charset="0"/>
              </a:rPr>
              <a:t>Foundation</a:t>
            </a:r>
            <a:endParaRPr lang="en-HK" sz="160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EF148B92-3649-C670-9592-1D4938C2E7B4}"/>
              </a:ext>
            </a:extLst>
          </p:cNvPr>
          <p:cNvSpPr/>
          <p:nvPr/>
        </p:nvSpPr>
        <p:spPr bwMode="auto">
          <a:xfrm>
            <a:off x="5016698" y="4171329"/>
            <a:ext cx="2774509" cy="570449"/>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ea typeface="Segoe UI" pitchFamily="34" charset="0"/>
                <a:cs typeface="Segoe UI" pitchFamily="34" charset="0"/>
              </a:rPr>
              <a:t>Design &amp; Govern AI Workloads</a:t>
            </a:r>
          </a:p>
        </p:txBody>
      </p:sp>
      <p:sp>
        <p:nvSpPr>
          <p:cNvPr id="51" name="Rectangle 50">
            <a:extLst>
              <a:ext uri="{FF2B5EF4-FFF2-40B4-BE49-F238E27FC236}">
                <a16:creationId xmlns:a16="http://schemas.microsoft.com/office/drawing/2014/main" id="{AF2D336D-1C63-5934-2ED0-D0117E0BE30C}"/>
              </a:ext>
            </a:extLst>
          </p:cNvPr>
          <p:cNvSpPr/>
          <p:nvPr/>
        </p:nvSpPr>
        <p:spPr bwMode="auto">
          <a:xfrm>
            <a:off x="8034940" y="4171329"/>
            <a:ext cx="3241115" cy="570449"/>
          </a:xfrm>
          <a:prstGeom prst="rect">
            <a:avLst/>
          </a:prstGeom>
          <a:solidFill>
            <a:srgbClr val="4636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ea typeface="Segoe UI" pitchFamily="34" charset="0"/>
                <a:cs typeface="Segoe UI" pitchFamily="34" charset="0"/>
              </a:rPr>
              <a:t>Manage &amp; Secure AI Workloads</a:t>
            </a:r>
          </a:p>
        </p:txBody>
      </p:sp>
      <p:sp>
        <p:nvSpPr>
          <p:cNvPr id="52" name="Rectangle 51">
            <a:extLst>
              <a:ext uri="{FF2B5EF4-FFF2-40B4-BE49-F238E27FC236}">
                <a16:creationId xmlns:a16="http://schemas.microsoft.com/office/drawing/2014/main" id="{6308E9C5-A5E9-1EDD-4732-98943FAD9318}"/>
              </a:ext>
            </a:extLst>
          </p:cNvPr>
          <p:cNvSpPr/>
          <p:nvPr/>
        </p:nvSpPr>
        <p:spPr bwMode="auto">
          <a:xfrm>
            <a:off x="908725" y="4742329"/>
            <a:ext cx="10367330" cy="570449"/>
          </a:xfrm>
          <a:prstGeom prst="rect">
            <a:avLst/>
          </a:prstGeom>
          <a:solidFill>
            <a:srgbClr val="49C5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600">
                <a:solidFill>
                  <a:srgbClr val="FFFFFF"/>
                </a:solidFill>
                <a:ea typeface="Segoe UI" pitchFamily="34" charset="0"/>
                <a:cs typeface="Segoe UI" pitchFamily="34" charset="0"/>
              </a:rPr>
              <a:t>Responsible AI Principles</a:t>
            </a:r>
          </a:p>
        </p:txBody>
      </p:sp>
      <p:cxnSp>
        <p:nvCxnSpPr>
          <p:cNvPr id="55" name="Straight Connector 54">
            <a:extLst>
              <a:ext uri="{FF2B5EF4-FFF2-40B4-BE49-F238E27FC236}">
                <a16:creationId xmlns:a16="http://schemas.microsoft.com/office/drawing/2014/main" id="{9BE5A971-1EDF-5CFF-41DE-7F9E54D73ABB}"/>
              </a:ext>
            </a:extLst>
          </p:cNvPr>
          <p:cNvCxnSpPr>
            <a:cxnSpLocks/>
          </p:cNvCxnSpPr>
          <p:nvPr/>
        </p:nvCxnSpPr>
        <p:spPr>
          <a:xfrm>
            <a:off x="7913073" y="1781053"/>
            <a:ext cx="0" cy="2894632"/>
          </a:xfrm>
          <a:prstGeom prst="line">
            <a:avLst/>
          </a:prstGeom>
          <a:ln w="1587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873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C1D2-02B4-B33E-ADE3-8F298933420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2D850AE-5068-E452-1CB0-03F79AB8F949}"/>
              </a:ext>
            </a:extLst>
          </p:cNvPr>
          <p:cNvSpPr/>
          <p:nvPr/>
        </p:nvSpPr>
        <p:spPr>
          <a:xfrm>
            <a:off x="588263" y="2262617"/>
            <a:ext cx="4503738" cy="2836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just">
              <a:spcBef>
                <a:spcPts val="600"/>
              </a:spcBef>
            </a:pPr>
            <a:r>
              <a:rPr lang="en-US" sz="1600" dirty="0">
                <a:solidFill>
                  <a:schemeClr val="tx1">
                    <a:lumMod val="65000"/>
                    <a:lumOff val="35000"/>
                  </a:schemeClr>
                </a:solidFill>
                <a:latin typeface="+mj-lt"/>
              </a:rPr>
              <a:t>Industry Vision</a:t>
            </a:r>
          </a:p>
          <a:p>
            <a:pPr algn="just">
              <a:spcBef>
                <a:spcPts val="600"/>
              </a:spcBef>
            </a:pPr>
            <a:r>
              <a:rPr lang="en-US" sz="1400" dirty="0">
                <a:solidFill>
                  <a:schemeClr val="tx1">
                    <a:lumMod val="65000"/>
                    <a:lumOff val="35000"/>
                  </a:schemeClr>
                </a:solidFill>
              </a:rPr>
              <a:t>Organizations of the future empower their knowledge workers with information and intelligent tooling on demand. This knowledge touches all internal operations. Internal processes and policies become easier to navigate with intelligent HR assistants, internal and external document repositories can be mined for insightful product management and business intelligence, and developer productivity can be amplified. Even customer relations will be transformed, with constant coaching and recommendations available in contact centers. </a:t>
            </a:r>
          </a:p>
        </p:txBody>
      </p:sp>
      <p:cxnSp>
        <p:nvCxnSpPr>
          <p:cNvPr id="15" name="Straight Connector 14">
            <a:extLst>
              <a:ext uri="{FF2B5EF4-FFF2-40B4-BE49-F238E27FC236}">
                <a16:creationId xmlns:a16="http://schemas.microsoft.com/office/drawing/2014/main" id="{1DC81CB9-B62A-9A47-BCE8-2855B7137ABE}"/>
              </a:ext>
            </a:extLst>
          </p:cNvPr>
          <p:cNvCxnSpPr>
            <a:cxnSpLocks/>
          </p:cNvCxnSpPr>
          <p:nvPr/>
        </p:nvCxnSpPr>
        <p:spPr>
          <a:xfrm>
            <a:off x="6096000" y="3169870"/>
            <a:ext cx="5524500" cy="0"/>
          </a:xfrm>
          <a:prstGeom prst="line">
            <a:avLst/>
          </a:prstGeom>
          <a:ln w="6350">
            <a:solidFill>
              <a:schemeClr val="bg1">
                <a:lumMod val="75000"/>
                <a:alpha val="5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DD6F249-1A62-F75D-4AD4-7879F80735EB}"/>
              </a:ext>
            </a:extLst>
          </p:cNvPr>
          <p:cNvSpPr/>
          <p:nvPr/>
        </p:nvSpPr>
        <p:spPr bwMode="auto">
          <a:xfrm>
            <a:off x="5664973" y="1247499"/>
            <a:ext cx="5205189" cy="28909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fontAlgn="base">
              <a:spcBef>
                <a:spcPts val="400"/>
              </a:spcBef>
              <a:spcAft>
                <a:spcPct val="0"/>
              </a:spcAft>
            </a:pPr>
            <a:r>
              <a:rPr lang="en-US" sz="1600">
                <a:solidFill>
                  <a:schemeClr val="tx2"/>
                </a:solidFill>
                <a:latin typeface="+mj-lt"/>
              </a:rPr>
              <a:t>Prioritized / Top Demanding Use Cases</a:t>
            </a:r>
          </a:p>
        </p:txBody>
      </p:sp>
      <p:cxnSp>
        <p:nvCxnSpPr>
          <p:cNvPr id="45" name="Straight Connector 44">
            <a:extLst>
              <a:ext uri="{FF2B5EF4-FFF2-40B4-BE49-F238E27FC236}">
                <a16:creationId xmlns:a16="http://schemas.microsoft.com/office/drawing/2014/main" id="{FACFB913-FAC1-08D7-E945-570EF31619F2}"/>
              </a:ext>
            </a:extLst>
          </p:cNvPr>
          <p:cNvCxnSpPr>
            <a:cxnSpLocks/>
          </p:cNvCxnSpPr>
          <p:nvPr/>
        </p:nvCxnSpPr>
        <p:spPr>
          <a:xfrm>
            <a:off x="6096000" y="4905894"/>
            <a:ext cx="5524500" cy="0"/>
          </a:xfrm>
          <a:prstGeom prst="line">
            <a:avLst/>
          </a:prstGeom>
          <a:ln w="6350">
            <a:solidFill>
              <a:schemeClr val="bg1">
                <a:lumMod val="75000"/>
                <a:alpha val="5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7B553D-5936-91DC-CF82-8451303F91EB}"/>
              </a:ext>
            </a:extLst>
          </p:cNvPr>
          <p:cNvSpPr txBox="1"/>
          <p:nvPr/>
        </p:nvSpPr>
        <p:spPr>
          <a:xfrm>
            <a:off x="6089650" y="5141928"/>
            <a:ext cx="5530850" cy="1190069"/>
          </a:xfrm>
          <a:prstGeom prst="rect">
            <a:avLst/>
          </a:prstGeom>
          <a:noFill/>
        </p:spPr>
        <p:txBody>
          <a:bodyPr wrap="square" lIns="0" tIns="0" rIns="0" bIns="0">
            <a:spAutoFit/>
          </a:bodyPr>
          <a:lstStyle/>
          <a:p>
            <a:pPr rtl="0">
              <a:spcBef>
                <a:spcPts val="400"/>
              </a:spcBef>
            </a:pPr>
            <a:r>
              <a:rPr lang="en-US" sz="1400">
                <a:latin typeface="+mj-lt"/>
              </a:rPr>
              <a:t>Document Intelligence and Knowledge Mining</a:t>
            </a:r>
          </a:p>
          <a:p>
            <a:pPr rtl="0">
              <a:spcBef>
                <a:spcPts val="400"/>
              </a:spcBef>
            </a:pPr>
            <a:r>
              <a:rPr lang="en-US" sz="1200"/>
              <a:t>AI can significantly enhance document intelligence by automating the extraction, aggregation, and summarization of data from various document types, such as webpages, contact center logs, research papers, internal documents, or security filings. This information can be used in downstream processes from algorithmic trading, compliance monitoring, product strategy, and portfolio analysis.</a:t>
            </a:r>
          </a:p>
        </p:txBody>
      </p:sp>
      <p:sp>
        <p:nvSpPr>
          <p:cNvPr id="39" name="Graphic 9" descr="Icon of a circuit brain">
            <a:extLst>
              <a:ext uri="{FF2B5EF4-FFF2-40B4-BE49-F238E27FC236}">
                <a16:creationId xmlns:a16="http://schemas.microsoft.com/office/drawing/2014/main" id="{91F18C6D-A8B3-AC48-FCAA-44766BD5FBE2}"/>
              </a:ext>
            </a:extLst>
          </p:cNvPr>
          <p:cNvSpPr>
            <a:spLocks/>
          </p:cNvSpPr>
          <p:nvPr/>
        </p:nvSpPr>
        <p:spPr>
          <a:xfrm>
            <a:off x="5686449" y="5141928"/>
            <a:ext cx="265516" cy="265562"/>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tx2"/>
          </a:solidFill>
          <a:ln w="15081" cap="flat">
            <a:noFill/>
            <a:prstDash val="solid"/>
            <a:miter/>
          </a:ln>
          <a:effectLst/>
        </p:spPr>
        <p:txBody>
          <a:bodyPr rtlCol="0" anchor="ctr"/>
          <a:lstStyle/>
          <a:p>
            <a:endParaRPr lang="en-GB"/>
          </a:p>
        </p:txBody>
      </p:sp>
      <p:sp>
        <p:nvSpPr>
          <p:cNvPr id="32" name="TextBox 31">
            <a:extLst>
              <a:ext uri="{FF2B5EF4-FFF2-40B4-BE49-F238E27FC236}">
                <a16:creationId xmlns:a16="http://schemas.microsoft.com/office/drawing/2014/main" id="{3CBA0532-7EB8-04CC-74CC-173E1E2BB3F3}"/>
              </a:ext>
            </a:extLst>
          </p:cNvPr>
          <p:cNvSpPr txBox="1"/>
          <p:nvPr/>
        </p:nvSpPr>
        <p:spPr>
          <a:xfrm>
            <a:off x="6089650" y="1854546"/>
            <a:ext cx="5530850" cy="1005403"/>
          </a:xfrm>
          <a:prstGeom prst="rect">
            <a:avLst/>
          </a:prstGeom>
          <a:noFill/>
        </p:spPr>
        <p:txBody>
          <a:bodyPr wrap="square" lIns="0" tIns="0" rIns="0" bIns="0">
            <a:spAutoFit/>
          </a:bodyPr>
          <a:lstStyle/>
          <a:p>
            <a:pPr rtl="0">
              <a:spcBef>
                <a:spcPts val="400"/>
              </a:spcBef>
            </a:pPr>
            <a:r>
              <a:rPr lang="en-US" sz="1400">
                <a:latin typeface="+mj-lt"/>
              </a:rPr>
              <a:t>Internal / HR Assistant</a:t>
            </a:r>
          </a:p>
          <a:p>
            <a:pPr rtl="0">
              <a:spcBef>
                <a:spcPts val="400"/>
              </a:spcBef>
            </a:pPr>
            <a:r>
              <a:rPr lang="en-US" sz="1200"/>
              <a:t>Internal assistants streamline how employees access information about internal policies, HR documents, and help automate common administrative tasks. This keeps employees focused on more complex and higher value tasks aligned to their job function, saving time and increasing productivity.</a:t>
            </a:r>
          </a:p>
        </p:txBody>
      </p:sp>
      <p:sp>
        <p:nvSpPr>
          <p:cNvPr id="38" name="Graphic 6" descr="Icon of two people with a gear">
            <a:extLst>
              <a:ext uri="{FF2B5EF4-FFF2-40B4-BE49-F238E27FC236}">
                <a16:creationId xmlns:a16="http://schemas.microsoft.com/office/drawing/2014/main" id="{1174C5FB-069C-BE43-5F58-694DD7463279}"/>
              </a:ext>
            </a:extLst>
          </p:cNvPr>
          <p:cNvSpPr/>
          <p:nvPr/>
        </p:nvSpPr>
        <p:spPr>
          <a:xfrm>
            <a:off x="5686449" y="1854546"/>
            <a:ext cx="288252" cy="285594"/>
          </a:xfrm>
          <a:custGeom>
            <a:avLst/>
            <a:gdLst>
              <a:gd name="connsiteX0" fmla="*/ 14288 w 198261"/>
              <a:gd name="connsiteY0" fmla="*/ 104775 h 196434"/>
              <a:gd name="connsiteX1" fmla="*/ 102956 w 198261"/>
              <a:gd name="connsiteY1" fmla="*/ 104775 h 196434"/>
              <a:gd name="connsiteX2" fmla="*/ 85725 w 198261"/>
              <a:gd name="connsiteY2" fmla="*/ 147638 h 196434"/>
              <a:gd name="connsiteX3" fmla="*/ 92764 w 198261"/>
              <a:gd name="connsiteY3" fmla="*/ 176336 h 196434"/>
              <a:gd name="connsiteX4" fmla="*/ 61913 w 198261"/>
              <a:gd name="connsiteY4" fmla="*/ 180975 h 196434"/>
              <a:gd name="connsiteX5" fmla="*/ 48 w 198261"/>
              <a:gd name="connsiteY5" fmla="*/ 140303 h 196434"/>
              <a:gd name="connsiteX6" fmla="*/ 0 w 198261"/>
              <a:gd name="connsiteY6" fmla="*/ 138113 h 196434"/>
              <a:gd name="connsiteX7" fmla="*/ 0 w 198261"/>
              <a:gd name="connsiteY7" fmla="*/ 119063 h 196434"/>
              <a:gd name="connsiteX8" fmla="*/ 12916 w 198261"/>
              <a:gd name="connsiteY8" fmla="*/ 104842 h 196434"/>
              <a:gd name="connsiteX9" fmla="*/ 14288 w 198261"/>
              <a:gd name="connsiteY9" fmla="*/ 104775 h 196434"/>
              <a:gd name="connsiteX10" fmla="*/ 180975 w 198261"/>
              <a:gd name="connsiteY10" fmla="*/ 52388 h 196434"/>
              <a:gd name="connsiteX11" fmla="*/ 147638 w 198261"/>
              <a:gd name="connsiteY11" fmla="*/ 85725 h 196434"/>
              <a:gd name="connsiteX12" fmla="*/ 114300 w 198261"/>
              <a:gd name="connsiteY12" fmla="*/ 52388 h 196434"/>
              <a:gd name="connsiteX13" fmla="*/ 147638 w 198261"/>
              <a:gd name="connsiteY13" fmla="*/ 19050 h 196434"/>
              <a:gd name="connsiteX14" fmla="*/ 180975 w 198261"/>
              <a:gd name="connsiteY14" fmla="*/ 52388 h 196434"/>
              <a:gd name="connsiteX15" fmla="*/ 61913 w 198261"/>
              <a:gd name="connsiteY15" fmla="*/ 0 h 196434"/>
              <a:gd name="connsiteX16" fmla="*/ 104775 w 198261"/>
              <a:gd name="connsiteY16" fmla="*/ 42863 h 196434"/>
              <a:gd name="connsiteX17" fmla="*/ 61913 w 198261"/>
              <a:gd name="connsiteY17" fmla="*/ 85725 h 196434"/>
              <a:gd name="connsiteX18" fmla="*/ 19050 w 198261"/>
              <a:gd name="connsiteY18" fmla="*/ 42863 h 196434"/>
              <a:gd name="connsiteX19" fmla="*/ 61913 w 198261"/>
              <a:gd name="connsiteY19" fmla="*/ 0 h 196434"/>
              <a:gd name="connsiteX20" fmla="*/ 116938 w 198261"/>
              <a:gd name="connsiteY20" fmla="*/ 114062 h 196434"/>
              <a:gd name="connsiteX21" fmla="*/ 103929 w 198261"/>
              <a:gd name="connsiteY21" fmla="*/ 137653 h 196434"/>
              <a:gd name="connsiteX22" fmla="*/ 103213 w 198261"/>
              <a:gd name="connsiteY22" fmla="*/ 137846 h 196434"/>
              <a:gd name="connsiteX23" fmla="*/ 97650 w 198261"/>
              <a:gd name="connsiteY23" fmla="*/ 139217 h 196434"/>
              <a:gd name="connsiteX24" fmla="*/ 97707 w 198261"/>
              <a:gd name="connsiteY24" fmla="*/ 156429 h 196434"/>
              <a:gd name="connsiteX25" fmla="*/ 102851 w 198261"/>
              <a:gd name="connsiteY25" fmla="*/ 157667 h 196434"/>
              <a:gd name="connsiteX26" fmla="*/ 116910 w 198261"/>
              <a:gd name="connsiteY26" fmla="*/ 180648 h 196434"/>
              <a:gd name="connsiteX27" fmla="*/ 116662 w 198261"/>
              <a:gd name="connsiteY27" fmla="*/ 181575 h 196434"/>
              <a:gd name="connsiteX28" fmla="*/ 114881 w 198261"/>
              <a:gd name="connsiteY28" fmla="*/ 187595 h 196434"/>
              <a:gd name="connsiteX29" fmla="*/ 129026 w 198261"/>
              <a:gd name="connsiteY29" fmla="*/ 196367 h 196434"/>
              <a:gd name="connsiteX30" fmla="*/ 133721 w 198261"/>
              <a:gd name="connsiteY30" fmla="*/ 191433 h 196434"/>
              <a:gd name="connsiteX31" fmla="*/ 160653 w 198261"/>
              <a:gd name="connsiteY31" fmla="*/ 190752 h 196434"/>
              <a:gd name="connsiteX32" fmla="*/ 161334 w 198261"/>
              <a:gd name="connsiteY32" fmla="*/ 191433 h 196434"/>
              <a:gd name="connsiteX33" fmla="*/ 166087 w 198261"/>
              <a:gd name="connsiteY33" fmla="*/ 196434 h 196434"/>
              <a:gd name="connsiteX34" fmla="*/ 180203 w 198261"/>
              <a:gd name="connsiteY34" fmla="*/ 187738 h 196434"/>
              <a:gd name="connsiteX35" fmla="*/ 178318 w 198261"/>
              <a:gd name="connsiteY35" fmla="*/ 181204 h 196434"/>
              <a:gd name="connsiteX36" fmla="*/ 191341 w 198261"/>
              <a:gd name="connsiteY36" fmla="*/ 157620 h 196434"/>
              <a:gd name="connsiteX37" fmla="*/ 192053 w 198261"/>
              <a:gd name="connsiteY37" fmla="*/ 157429 h 196434"/>
              <a:gd name="connsiteX38" fmla="*/ 197606 w 198261"/>
              <a:gd name="connsiteY38" fmla="*/ 156058 h 196434"/>
              <a:gd name="connsiteX39" fmla="*/ 197549 w 198261"/>
              <a:gd name="connsiteY39" fmla="*/ 138836 h 196434"/>
              <a:gd name="connsiteX40" fmla="*/ 192405 w 198261"/>
              <a:gd name="connsiteY40" fmla="*/ 137598 h 196434"/>
              <a:gd name="connsiteX41" fmla="*/ 178357 w 198261"/>
              <a:gd name="connsiteY41" fmla="*/ 114610 h 196434"/>
              <a:gd name="connsiteX42" fmla="*/ 178603 w 198261"/>
              <a:gd name="connsiteY42" fmla="*/ 113690 h 196434"/>
              <a:gd name="connsiteX43" fmla="*/ 180375 w 198261"/>
              <a:gd name="connsiteY43" fmla="*/ 107690 h 196434"/>
              <a:gd name="connsiteX44" fmla="*/ 166240 w 198261"/>
              <a:gd name="connsiteY44" fmla="*/ 98898 h 196434"/>
              <a:gd name="connsiteX45" fmla="*/ 161544 w 198261"/>
              <a:gd name="connsiteY45" fmla="*/ 103842 h 196434"/>
              <a:gd name="connsiteX46" fmla="*/ 134612 w 198261"/>
              <a:gd name="connsiteY46" fmla="*/ 104532 h 196434"/>
              <a:gd name="connsiteX47" fmla="*/ 133922 w 198261"/>
              <a:gd name="connsiteY47" fmla="*/ 103842 h 196434"/>
              <a:gd name="connsiteX48" fmla="*/ 129178 w 198261"/>
              <a:gd name="connsiteY48" fmla="*/ 98841 h 196434"/>
              <a:gd name="connsiteX49" fmla="*/ 115052 w 198261"/>
              <a:gd name="connsiteY49" fmla="*/ 107528 h 196434"/>
              <a:gd name="connsiteX50" fmla="*/ 116938 w 198261"/>
              <a:gd name="connsiteY50" fmla="*/ 114062 h 196434"/>
              <a:gd name="connsiteX51" fmla="*/ 147638 w 198261"/>
              <a:gd name="connsiteY51" fmla="*/ 161925 h 196434"/>
              <a:gd name="connsiteX52" fmla="*/ 133826 w 198261"/>
              <a:gd name="connsiteY52" fmla="*/ 147638 h 196434"/>
              <a:gd name="connsiteX53" fmla="*/ 147638 w 198261"/>
              <a:gd name="connsiteY53" fmla="*/ 133350 h 196434"/>
              <a:gd name="connsiteX54" fmla="*/ 161449 w 198261"/>
              <a:gd name="connsiteY54" fmla="*/ 147638 h 196434"/>
              <a:gd name="connsiteX55" fmla="*/ 147638 w 198261"/>
              <a:gd name="connsiteY55" fmla="*/ 161925 h 19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8261" h="196434">
                <a:moveTo>
                  <a:pt x="14288" y="104775"/>
                </a:moveTo>
                <a:lnTo>
                  <a:pt x="102956" y="104775"/>
                </a:lnTo>
                <a:cubicBezTo>
                  <a:pt x="91878" y="116293"/>
                  <a:pt x="85702" y="131657"/>
                  <a:pt x="85725" y="147638"/>
                </a:cubicBezTo>
                <a:cubicBezTo>
                  <a:pt x="85725" y="157991"/>
                  <a:pt x="88268" y="167754"/>
                  <a:pt x="92764" y="176336"/>
                </a:cubicBezTo>
                <a:cubicBezTo>
                  <a:pt x="82763" y="179670"/>
                  <a:pt x="71733" y="180975"/>
                  <a:pt x="61913" y="180975"/>
                </a:cubicBezTo>
                <a:cubicBezTo>
                  <a:pt x="35985" y="180975"/>
                  <a:pt x="1572" y="171869"/>
                  <a:pt x="48" y="140303"/>
                </a:cubicBezTo>
                <a:lnTo>
                  <a:pt x="0" y="138113"/>
                </a:lnTo>
                <a:lnTo>
                  <a:pt x="0" y="119063"/>
                </a:lnTo>
                <a:cubicBezTo>
                  <a:pt x="0" y="111703"/>
                  <a:pt x="5591" y="105548"/>
                  <a:pt x="12916" y="104842"/>
                </a:cubicBezTo>
                <a:lnTo>
                  <a:pt x="14288" y="104775"/>
                </a:lnTo>
                <a:close/>
                <a:moveTo>
                  <a:pt x="180975" y="52388"/>
                </a:moveTo>
                <a:cubicBezTo>
                  <a:pt x="180975" y="70799"/>
                  <a:pt x="166049" y="85725"/>
                  <a:pt x="147638" y="85725"/>
                </a:cubicBezTo>
                <a:cubicBezTo>
                  <a:pt x="129226" y="85725"/>
                  <a:pt x="114300" y="70799"/>
                  <a:pt x="114300" y="52388"/>
                </a:cubicBezTo>
                <a:cubicBezTo>
                  <a:pt x="114300" y="33976"/>
                  <a:pt x="129226" y="19050"/>
                  <a:pt x="147638" y="19050"/>
                </a:cubicBezTo>
                <a:cubicBezTo>
                  <a:pt x="166049" y="19050"/>
                  <a:pt x="180975" y="33976"/>
                  <a:pt x="180975" y="52388"/>
                </a:cubicBez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16938" y="114062"/>
                </a:moveTo>
                <a:cubicBezTo>
                  <a:pt x="119861" y="124169"/>
                  <a:pt x="114036" y="134731"/>
                  <a:pt x="103929" y="137653"/>
                </a:cubicBezTo>
                <a:cubicBezTo>
                  <a:pt x="103692" y="137722"/>
                  <a:pt x="103453" y="137787"/>
                  <a:pt x="103213" y="137846"/>
                </a:cubicBezTo>
                <a:lnTo>
                  <a:pt x="97650" y="139217"/>
                </a:lnTo>
                <a:cubicBezTo>
                  <a:pt x="96759" y="144922"/>
                  <a:pt x="96778" y="150731"/>
                  <a:pt x="97707" y="156429"/>
                </a:cubicBezTo>
                <a:lnTo>
                  <a:pt x="102851" y="157667"/>
                </a:lnTo>
                <a:cubicBezTo>
                  <a:pt x="113080" y="160131"/>
                  <a:pt x="119374" y="170420"/>
                  <a:pt x="116910" y="180648"/>
                </a:cubicBezTo>
                <a:cubicBezTo>
                  <a:pt x="116836" y="180960"/>
                  <a:pt x="116753" y="181268"/>
                  <a:pt x="116662" y="181575"/>
                </a:cubicBezTo>
                <a:lnTo>
                  <a:pt x="114881" y="187595"/>
                </a:lnTo>
                <a:cubicBezTo>
                  <a:pt x="119072" y="191272"/>
                  <a:pt x="123835" y="194253"/>
                  <a:pt x="129026" y="196367"/>
                </a:cubicBezTo>
                <a:lnTo>
                  <a:pt x="133721" y="191433"/>
                </a:lnTo>
                <a:cubicBezTo>
                  <a:pt x="140971" y="183809"/>
                  <a:pt x="153029" y="183504"/>
                  <a:pt x="160653" y="190752"/>
                </a:cubicBezTo>
                <a:cubicBezTo>
                  <a:pt x="160886" y="190973"/>
                  <a:pt x="161113" y="191201"/>
                  <a:pt x="161334" y="191433"/>
                </a:cubicBezTo>
                <a:lnTo>
                  <a:pt x="166087" y="196434"/>
                </a:lnTo>
                <a:cubicBezTo>
                  <a:pt x="171241" y="194336"/>
                  <a:pt x="176012" y="191397"/>
                  <a:pt x="180203" y="187738"/>
                </a:cubicBezTo>
                <a:lnTo>
                  <a:pt x="178318" y="181204"/>
                </a:lnTo>
                <a:cubicBezTo>
                  <a:pt x="175401" y="171095"/>
                  <a:pt x="181232" y="160536"/>
                  <a:pt x="191341" y="157620"/>
                </a:cubicBezTo>
                <a:cubicBezTo>
                  <a:pt x="191577" y="157552"/>
                  <a:pt x="191814" y="157488"/>
                  <a:pt x="192053" y="157429"/>
                </a:cubicBezTo>
                <a:lnTo>
                  <a:pt x="197606" y="156058"/>
                </a:lnTo>
                <a:cubicBezTo>
                  <a:pt x="198498" y="150350"/>
                  <a:pt x="198479" y="144538"/>
                  <a:pt x="197549" y="138836"/>
                </a:cubicBezTo>
                <a:lnTo>
                  <a:pt x="192405" y="137598"/>
                </a:lnTo>
                <a:cubicBezTo>
                  <a:pt x="182178" y="135129"/>
                  <a:pt x="175888" y="124838"/>
                  <a:pt x="178357" y="114610"/>
                </a:cubicBezTo>
                <a:cubicBezTo>
                  <a:pt x="178431" y="114302"/>
                  <a:pt x="178514" y="113995"/>
                  <a:pt x="178603" y="113690"/>
                </a:cubicBezTo>
                <a:lnTo>
                  <a:pt x="180375" y="107690"/>
                </a:lnTo>
                <a:cubicBezTo>
                  <a:pt x="176185" y="103994"/>
                  <a:pt x="171407" y="101023"/>
                  <a:pt x="166240" y="98898"/>
                </a:cubicBezTo>
                <a:lnTo>
                  <a:pt x="161544" y="103842"/>
                </a:lnTo>
                <a:cubicBezTo>
                  <a:pt x="154297" y="111469"/>
                  <a:pt x="142240" y="111779"/>
                  <a:pt x="134612" y="104532"/>
                </a:cubicBezTo>
                <a:cubicBezTo>
                  <a:pt x="134376" y="104308"/>
                  <a:pt x="134145" y="104078"/>
                  <a:pt x="133922" y="103842"/>
                </a:cubicBezTo>
                <a:lnTo>
                  <a:pt x="129178" y="98841"/>
                </a:lnTo>
                <a:cubicBezTo>
                  <a:pt x="123996" y="100936"/>
                  <a:pt x="119234" y="103889"/>
                  <a:pt x="115052" y="107528"/>
                </a:cubicBezTo>
                <a:lnTo>
                  <a:pt x="116938" y="114062"/>
                </a:lnTo>
                <a:close/>
                <a:moveTo>
                  <a:pt x="147638" y="161925"/>
                </a:moveTo>
                <a:cubicBezTo>
                  <a:pt x="140018" y="161925"/>
                  <a:pt x="133826" y="155524"/>
                  <a:pt x="133826" y="147638"/>
                </a:cubicBezTo>
                <a:cubicBezTo>
                  <a:pt x="133826" y="139741"/>
                  <a:pt x="140018" y="133350"/>
                  <a:pt x="147638" y="133350"/>
                </a:cubicBezTo>
                <a:cubicBezTo>
                  <a:pt x="155258" y="133350"/>
                  <a:pt x="161449" y="139741"/>
                  <a:pt x="161449" y="147638"/>
                </a:cubicBezTo>
                <a:cubicBezTo>
                  <a:pt x="161449" y="155524"/>
                  <a:pt x="155258" y="161925"/>
                  <a:pt x="147638" y="161925"/>
                </a:cubicBezTo>
                <a:close/>
              </a:path>
            </a:pathLst>
          </a:custGeom>
          <a:solidFill>
            <a:schemeClr val="tx2"/>
          </a:solidFill>
          <a:ln w="15081" cap="flat">
            <a:noFill/>
            <a:prstDash val="solid"/>
            <a:miter/>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BC3D4DF3-B059-A1CE-CFC6-84DD7AC3E7D2}"/>
              </a:ext>
            </a:extLst>
          </p:cNvPr>
          <p:cNvSpPr txBox="1"/>
          <p:nvPr/>
        </p:nvSpPr>
        <p:spPr>
          <a:xfrm>
            <a:off x="6089650" y="3405903"/>
            <a:ext cx="5530850" cy="119006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Contact Center</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ea typeface="+mn-ea"/>
                <a:cs typeface="+mn-cs"/>
              </a:rPr>
              <a:t>Customer service has been revolutionized by intelligent contact centers leveraging generative AI. This AI assistant empowers customer service agents with the data from internal documents, policies, and procedures. Agents are supported before, during and after customer service calls with AI services, recommendations, and coaching.</a:t>
            </a:r>
          </a:p>
        </p:txBody>
      </p:sp>
      <p:sp>
        <p:nvSpPr>
          <p:cNvPr id="36" name="Graphic 86" descr="Icon of a person with a phone">
            <a:extLst>
              <a:ext uri="{FF2B5EF4-FFF2-40B4-BE49-F238E27FC236}">
                <a16:creationId xmlns:a16="http://schemas.microsoft.com/office/drawing/2014/main" id="{2A257C93-4F8C-1CCE-5147-92FA3ACC3E54}"/>
              </a:ext>
            </a:extLst>
          </p:cNvPr>
          <p:cNvSpPr/>
          <p:nvPr/>
        </p:nvSpPr>
        <p:spPr>
          <a:xfrm>
            <a:off x="5686449" y="3405903"/>
            <a:ext cx="247279" cy="274729"/>
          </a:xfrm>
          <a:custGeom>
            <a:avLst/>
            <a:gdLst>
              <a:gd name="connsiteX0" fmla="*/ 28575 w 228575"/>
              <a:gd name="connsiteY0" fmla="*/ 152337 h 253949"/>
              <a:gd name="connsiteX1" fmla="*/ 168123 w 228575"/>
              <a:gd name="connsiteY1" fmla="*/ 152337 h 253949"/>
              <a:gd name="connsiteX2" fmla="*/ 172949 w 228575"/>
              <a:gd name="connsiteY2" fmla="*/ 158356 h 253949"/>
              <a:gd name="connsiteX3" fmla="*/ 182093 w 228575"/>
              <a:gd name="connsiteY3" fmla="*/ 167018 h 253949"/>
              <a:gd name="connsiteX4" fmla="*/ 176746 w 228575"/>
              <a:gd name="connsiteY4" fmla="*/ 179743 h 253949"/>
              <a:gd name="connsiteX5" fmla="*/ 168021 w 228575"/>
              <a:gd name="connsiteY5" fmla="*/ 191097 h 253949"/>
              <a:gd name="connsiteX6" fmla="*/ 157937 w 228575"/>
              <a:gd name="connsiteY6" fmla="*/ 187731 h 253949"/>
              <a:gd name="connsiteX7" fmla="*/ 126098 w 228575"/>
              <a:gd name="connsiteY7" fmla="*/ 198730 h 253949"/>
              <a:gd name="connsiteX8" fmla="*/ 116929 w 228575"/>
              <a:gd name="connsiteY8" fmla="*/ 212192 h 253949"/>
              <a:gd name="connsiteX9" fmla="*/ 120358 w 228575"/>
              <a:gd name="connsiteY9" fmla="*/ 249974 h 253949"/>
              <a:gd name="connsiteX10" fmla="*/ 123241 w 228575"/>
              <a:gd name="connsiteY10" fmla="*/ 252870 h 253949"/>
              <a:gd name="connsiteX11" fmla="*/ 101549 w 228575"/>
              <a:gd name="connsiteY11" fmla="*/ 253949 h 253949"/>
              <a:gd name="connsiteX12" fmla="*/ 16574 w 228575"/>
              <a:gd name="connsiteY12" fmla="*/ 228549 h 253949"/>
              <a:gd name="connsiteX13" fmla="*/ 0 w 228575"/>
              <a:gd name="connsiteY13" fmla="*/ 192430 h 253949"/>
              <a:gd name="connsiteX14" fmla="*/ 0 w 228575"/>
              <a:gd name="connsiteY14" fmla="*/ 180912 h 253949"/>
              <a:gd name="connsiteX15" fmla="*/ 28575 w 228575"/>
              <a:gd name="connsiteY15" fmla="*/ 152337 h 253949"/>
              <a:gd name="connsiteX16" fmla="*/ 177889 w 228575"/>
              <a:gd name="connsiteY16" fmla="*/ 130048 h 253949"/>
              <a:gd name="connsiteX17" fmla="*/ 184277 w 228575"/>
              <a:gd name="connsiteY17" fmla="*/ 114973 h 253949"/>
              <a:gd name="connsiteX18" fmla="*/ 201498 w 228575"/>
              <a:gd name="connsiteY18" fmla="*/ 105524 h 253949"/>
              <a:gd name="connsiteX19" fmla="*/ 202997 w 228575"/>
              <a:gd name="connsiteY19" fmla="*/ 105918 h 253949"/>
              <a:gd name="connsiteX20" fmla="*/ 210998 w 228575"/>
              <a:gd name="connsiteY20" fmla="*/ 108483 h 253949"/>
              <a:gd name="connsiteX21" fmla="*/ 226987 w 228575"/>
              <a:gd name="connsiteY21" fmla="*/ 126352 h 253949"/>
              <a:gd name="connsiteX22" fmla="*/ 210198 w 228575"/>
              <a:gd name="connsiteY22" fmla="*/ 200457 h 253949"/>
              <a:gd name="connsiteX23" fmla="*/ 158128 w 228575"/>
              <a:gd name="connsiteY23" fmla="*/ 252908 h 253949"/>
              <a:gd name="connsiteX24" fmla="*/ 137008 w 228575"/>
              <a:gd name="connsiteY24" fmla="*/ 248552 h 253949"/>
              <a:gd name="connsiteX25" fmla="*/ 135433 w 228575"/>
              <a:gd name="connsiteY25" fmla="*/ 247117 h 253949"/>
              <a:gd name="connsiteX26" fmla="*/ 129362 w 228575"/>
              <a:gd name="connsiteY26" fmla="*/ 241021 h 253949"/>
              <a:gd name="connsiteX27" fmla="*/ 126543 w 228575"/>
              <a:gd name="connsiteY27" fmla="*/ 220815 h 253949"/>
              <a:gd name="connsiteX28" fmla="*/ 127432 w 228575"/>
              <a:gd name="connsiteY28" fmla="*/ 219342 h 253949"/>
              <a:gd name="connsiteX29" fmla="*/ 136601 w 228575"/>
              <a:gd name="connsiteY29" fmla="*/ 205880 h 253949"/>
              <a:gd name="connsiteX30" fmla="*/ 152311 w 228575"/>
              <a:gd name="connsiteY30" fmla="*/ 199339 h 253949"/>
              <a:gd name="connsiteX31" fmla="*/ 153924 w 228575"/>
              <a:gd name="connsiteY31" fmla="*/ 199784 h 253949"/>
              <a:gd name="connsiteX32" fmla="*/ 170840 w 228575"/>
              <a:gd name="connsiteY32" fmla="*/ 205423 h 253949"/>
              <a:gd name="connsiteX33" fmla="*/ 187731 w 228575"/>
              <a:gd name="connsiteY33" fmla="*/ 186119 h 253949"/>
              <a:gd name="connsiteX34" fmla="*/ 195301 w 228575"/>
              <a:gd name="connsiteY34" fmla="*/ 165926 h 253949"/>
              <a:gd name="connsiteX35" fmla="*/ 195783 w 228575"/>
              <a:gd name="connsiteY35" fmla="*/ 162509 h 253949"/>
              <a:gd name="connsiteX36" fmla="*/ 181699 w 228575"/>
              <a:gd name="connsiteY36" fmla="*/ 149136 h 253949"/>
              <a:gd name="connsiteX37" fmla="*/ 177279 w 228575"/>
              <a:gd name="connsiteY37" fmla="*/ 131712 h 253949"/>
              <a:gd name="connsiteX38" fmla="*/ 177889 w 228575"/>
              <a:gd name="connsiteY38" fmla="*/ 130048 h 253949"/>
              <a:gd name="connsiteX39" fmla="*/ 184277 w 228575"/>
              <a:gd name="connsiteY39" fmla="*/ 114973 h 253949"/>
              <a:gd name="connsiteX40" fmla="*/ 177889 w 228575"/>
              <a:gd name="connsiteY40" fmla="*/ 130048 h 253949"/>
              <a:gd name="connsiteX41" fmla="*/ 101549 w 228575"/>
              <a:gd name="connsiteY41" fmla="*/ 0 h 253949"/>
              <a:gd name="connsiteX42" fmla="*/ 165049 w 228575"/>
              <a:gd name="connsiteY42" fmla="*/ 63500 h 253949"/>
              <a:gd name="connsiteX43" fmla="*/ 101549 w 228575"/>
              <a:gd name="connsiteY43" fmla="*/ 127000 h 253949"/>
              <a:gd name="connsiteX44" fmla="*/ 38049 w 228575"/>
              <a:gd name="connsiteY44" fmla="*/ 63500 h 253949"/>
              <a:gd name="connsiteX45" fmla="*/ 101549 w 228575"/>
              <a:gd name="connsiteY45" fmla="*/ 0 h 25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8575" h="253949">
                <a:moveTo>
                  <a:pt x="28575" y="152337"/>
                </a:moveTo>
                <a:lnTo>
                  <a:pt x="168123" y="152337"/>
                </a:lnTo>
                <a:cubicBezTo>
                  <a:pt x="169443" y="154521"/>
                  <a:pt x="171056" y="156553"/>
                  <a:pt x="172949" y="158356"/>
                </a:cubicBezTo>
                <a:lnTo>
                  <a:pt x="182093" y="167018"/>
                </a:lnTo>
                <a:cubicBezTo>
                  <a:pt x="180904" y="171486"/>
                  <a:pt x="179104" y="175767"/>
                  <a:pt x="176746" y="179743"/>
                </a:cubicBezTo>
                <a:cubicBezTo>
                  <a:pt x="174357" y="183900"/>
                  <a:pt x="171423" y="187719"/>
                  <a:pt x="168021" y="191097"/>
                </a:cubicBezTo>
                <a:lnTo>
                  <a:pt x="157937" y="187731"/>
                </a:lnTo>
                <a:cubicBezTo>
                  <a:pt x="146059" y="183824"/>
                  <a:pt x="133033" y="188323"/>
                  <a:pt x="126098" y="198730"/>
                </a:cubicBezTo>
                <a:lnTo>
                  <a:pt x="116929" y="212192"/>
                </a:lnTo>
                <a:cubicBezTo>
                  <a:pt x="108942" y="223999"/>
                  <a:pt x="110376" y="239798"/>
                  <a:pt x="120358" y="249974"/>
                </a:cubicBezTo>
                <a:lnTo>
                  <a:pt x="123241" y="252870"/>
                </a:lnTo>
                <a:cubicBezTo>
                  <a:pt x="116370" y="253594"/>
                  <a:pt x="109144" y="253949"/>
                  <a:pt x="101549" y="253949"/>
                </a:cubicBezTo>
                <a:cubicBezTo>
                  <a:pt x="64846" y="253949"/>
                  <a:pt x="36424" y="245605"/>
                  <a:pt x="16574" y="228549"/>
                </a:cubicBezTo>
                <a:cubicBezTo>
                  <a:pt x="6050" y="219499"/>
                  <a:pt x="-3" y="206310"/>
                  <a:pt x="0" y="192430"/>
                </a:cubicBezTo>
                <a:lnTo>
                  <a:pt x="0" y="180912"/>
                </a:lnTo>
                <a:cubicBezTo>
                  <a:pt x="0" y="165130"/>
                  <a:pt x="12793" y="152337"/>
                  <a:pt x="28575" y="152337"/>
                </a:cubicBezTo>
                <a:close/>
                <a:moveTo>
                  <a:pt x="177889" y="130048"/>
                </a:moveTo>
                <a:lnTo>
                  <a:pt x="184277" y="114973"/>
                </a:lnTo>
                <a:cubicBezTo>
                  <a:pt x="187274" y="107899"/>
                  <a:pt x="194450" y="104051"/>
                  <a:pt x="201498" y="105524"/>
                </a:cubicBezTo>
                <a:lnTo>
                  <a:pt x="202997" y="105918"/>
                </a:lnTo>
                <a:lnTo>
                  <a:pt x="210998" y="108483"/>
                </a:lnTo>
                <a:cubicBezTo>
                  <a:pt x="218948" y="111023"/>
                  <a:pt x="225019" y="117818"/>
                  <a:pt x="226987" y="126352"/>
                </a:cubicBezTo>
                <a:cubicBezTo>
                  <a:pt x="231648" y="146647"/>
                  <a:pt x="226047" y="171348"/>
                  <a:pt x="210198" y="200457"/>
                </a:cubicBezTo>
                <a:cubicBezTo>
                  <a:pt x="194361" y="229540"/>
                  <a:pt x="177000" y="247015"/>
                  <a:pt x="158128" y="252908"/>
                </a:cubicBezTo>
                <a:cubicBezTo>
                  <a:pt x="150806" y="255172"/>
                  <a:pt x="142836" y="253529"/>
                  <a:pt x="137008" y="248552"/>
                </a:cubicBezTo>
                <a:lnTo>
                  <a:pt x="135433" y="247117"/>
                </a:lnTo>
                <a:lnTo>
                  <a:pt x="129362" y="241021"/>
                </a:lnTo>
                <a:cubicBezTo>
                  <a:pt x="124120" y="235619"/>
                  <a:pt x="122979" y="227446"/>
                  <a:pt x="126543" y="220815"/>
                </a:cubicBezTo>
                <a:lnTo>
                  <a:pt x="127432" y="219342"/>
                </a:lnTo>
                <a:lnTo>
                  <a:pt x="136601" y="205880"/>
                </a:lnTo>
                <a:cubicBezTo>
                  <a:pt x="140208" y="200584"/>
                  <a:pt x="146380" y="198069"/>
                  <a:pt x="152311" y="199339"/>
                </a:cubicBezTo>
                <a:lnTo>
                  <a:pt x="153924" y="199784"/>
                </a:lnTo>
                <a:lnTo>
                  <a:pt x="170840" y="205423"/>
                </a:lnTo>
                <a:cubicBezTo>
                  <a:pt x="177706" y="200182"/>
                  <a:pt x="183449" y="193619"/>
                  <a:pt x="187731" y="186119"/>
                </a:cubicBezTo>
                <a:cubicBezTo>
                  <a:pt x="191435" y="179890"/>
                  <a:pt x="193998" y="173053"/>
                  <a:pt x="195301" y="165926"/>
                </a:cubicBezTo>
                <a:lnTo>
                  <a:pt x="195783" y="162509"/>
                </a:lnTo>
                <a:lnTo>
                  <a:pt x="181699" y="149136"/>
                </a:lnTo>
                <a:cubicBezTo>
                  <a:pt x="177066" y="144621"/>
                  <a:pt x="175358" y="137889"/>
                  <a:pt x="177279" y="131712"/>
                </a:cubicBezTo>
                <a:lnTo>
                  <a:pt x="177889" y="130048"/>
                </a:lnTo>
                <a:lnTo>
                  <a:pt x="184277" y="114973"/>
                </a:lnTo>
                <a:lnTo>
                  <a:pt x="177889" y="130048"/>
                </a:lnTo>
                <a:close/>
                <a:moveTo>
                  <a:pt x="101549" y="0"/>
                </a:moveTo>
                <a:cubicBezTo>
                  <a:pt x="136619" y="0"/>
                  <a:pt x="165049" y="28430"/>
                  <a:pt x="165049" y="63500"/>
                </a:cubicBezTo>
                <a:cubicBezTo>
                  <a:pt x="165049" y="98570"/>
                  <a:pt x="136619" y="127000"/>
                  <a:pt x="101549" y="127000"/>
                </a:cubicBezTo>
                <a:cubicBezTo>
                  <a:pt x="66479" y="127000"/>
                  <a:pt x="38049" y="98570"/>
                  <a:pt x="38049" y="63500"/>
                </a:cubicBezTo>
                <a:cubicBezTo>
                  <a:pt x="38049" y="28430"/>
                  <a:pt x="66479" y="0"/>
                  <a:pt x="101549" y="0"/>
                </a:cubicBezTo>
                <a:close/>
              </a:path>
            </a:pathLst>
          </a:custGeom>
          <a:solidFill>
            <a:schemeClr val="tx2"/>
          </a:solidFill>
          <a:ln w="15081" cap="flat">
            <a:noFill/>
            <a:prstDash val="solid"/>
            <a:miter/>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a:extLst>
              <a:ext uri="{FF2B5EF4-FFF2-40B4-BE49-F238E27FC236}">
                <a16:creationId xmlns:a16="http://schemas.microsoft.com/office/drawing/2014/main" id="{CA0C3294-293B-79DA-1BE6-430F072C914D}"/>
              </a:ext>
            </a:extLst>
          </p:cNvPr>
          <p:cNvSpPr>
            <a:spLocks noGrp="1"/>
          </p:cNvSpPr>
          <p:nvPr>
            <p:ph type="title"/>
          </p:nvPr>
        </p:nvSpPr>
        <p:spPr>
          <a:xfrm>
            <a:off x="588263" y="457200"/>
            <a:ext cx="4503738" cy="461665"/>
          </a:xfrm>
        </p:spPr>
        <p:txBody>
          <a:bodyPr/>
          <a:lstStyle/>
          <a:p>
            <a:r>
              <a:rPr lang="en-IN" sz="3000">
                <a:solidFill>
                  <a:schemeClr val="bg1"/>
                </a:solidFill>
              </a:rPr>
              <a:t>Industry Agnostic</a:t>
            </a:r>
          </a:p>
        </p:txBody>
      </p:sp>
      <p:sp>
        <p:nvSpPr>
          <p:cNvPr id="6" name="Title 4">
            <a:extLst>
              <a:ext uri="{FF2B5EF4-FFF2-40B4-BE49-F238E27FC236}">
                <a16:creationId xmlns:a16="http://schemas.microsoft.com/office/drawing/2014/main" id="{35C45C87-83E4-949A-27DC-EFFC45D6BAB2}"/>
              </a:ext>
            </a:extLst>
          </p:cNvPr>
          <p:cNvSpPr txBox="1">
            <a:spLocks/>
          </p:cNvSpPr>
          <p:nvPr/>
        </p:nvSpPr>
        <p:spPr>
          <a:xfrm>
            <a:off x="588963" y="457200"/>
            <a:ext cx="11017250" cy="461665"/>
          </a:xfrm>
          <a:prstGeom prst="rect">
            <a:avLst/>
          </a:prstGeom>
        </p:spPr>
        <p:txBody>
          <a:bodyPr vert="horz" wrap="square" lIns="0" tIns="0" rIns="0" bIns="0" rtlCol="0" anchor="t">
            <a:spAutoFit/>
          </a:bodyPr>
          <a:lstStyle>
            <a:defPPr>
              <a:defRPr lang="en-US"/>
            </a:defPPr>
            <a:lvl1pPr algn="ctr" defTabSz="932742">
              <a:lnSpc>
                <a:spcPct val="100000"/>
              </a:lnSpc>
              <a:spcBef>
                <a:spcPct val="0"/>
              </a:spcBef>
              <a:buNone/>
              <a:defRPr sz="3000" b="0" cap="none" spc="-50" baseline="0">
                <a:ln w="3175">
                  <a:noFill/>
                </a:ln>
                <a:gradFill flip="none" rotWithShape="1">
                  <a:gsLst>
                    <a:gs pos="0">
                      <a:srgbClr val="8DC8E8"/>
                    </a:gs>
                    <a:gs pos="60000">
                      <a:schemeClr val="accent6">
                        <a:lumMod val="60000"/>
                        <a:lumOff val="40000"/>
                      </a:schemeClr>
                    </a:gs>
                  </a:gsLst>
                  <a:path path="circle">
                    <a:fillToRect t="100000" r="100000"/>
                  </a:path>
                  <a:tileRect l="-100000" b="-100000"/>
                </a:gradFill>
                <a:effectLst/>
                <a:latin typeface="+mj-lt"/>
                <a:cs typeface="Segoe UI" pitchFamily="34" charset="0"/>
              </a:defRPr>
            </a:lvl1pPr>
          </a:lstStyle>
          <a:p>
            <a:r>
              <a:rPr lang="en-GB"/>
              <a:t>Industry Agnostic – Thoughts</a:t>
            </a:r>
            <a:endParaRPr lang="en-HK"/>
          </a:p>
        </p:txBody>
      </p:sp>
    </p:spTree>
    <p:extLst>
      <p:ext uri="{BB962C8B-B14F-4D97-AF65-F5344CB8AC3E}">
        <p14:creationId xmlns:p14="http://schemas.microsoft.com/office/powerpoint/2010/main" val="30867105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1482C6AD-EAC9-E73D-82B7-BD04E4D3C571}"/>
              </a:ext>
            </a:extLst>
          </p:cNvPr>
          <p:cNvSpPr/>
          <p:nvPr/>
        </p:nvSpPr>
        <p:spPr bwMode="auto">
          <a:xfrm>
            <a:off x="588964" y="2319687"/>
            <a:ext cx="11093034" cy="4082614"/>
          </a:xfrm>
          <a:prstGeom prst="rect">
            <a:avLst/>
          </a:prstGeom>
          <a:gradFill>
            <a:gsLst>
              <a:gs pos="0">
                <a:srgbClr val="0078D4">
                  <a:alpha val="20000"/>
                </a:srgbClr>
              </a:gs>
              <a:gs pos="100000">
                <a:srgbClr val="D59ED7">
                  <a:alpha val="20000"/>
                </a:srgbClr>
              </a:gs>
            </a:gsLst>
            <a:path path="circle">
              <a:fillToRect t="100000" r="100000"/>
            </a:path>
          </a:gra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sp>
        <p:nvSpPr>
          <p:cNvPr id="23" name="Rectangle 22">
            <a:extLst>
              <a:ext uri="{FF2B5EF4-FFF2-40B4-BE49-F238E27FC236}">
                <a16:creationId xmlns:a16="http://schemas.microsoft.com/office/drawing/2014/main" id="{E073EAB6-B136-DCDC-D7D8-371896DA316D}"/>
              </a:ext>
            </a:extLst>
          </p:cNvPr>
          <p:cNvSpPr/>
          <p:nvPr/>
        </p:nvSpPr>
        <p:spPr bwMode="auto">
          <a:xfrm>
            <a:off x="5510258" y="3031675"/>
            <a:ext cx="2862101" cy="172133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defTabSz="914367"/>
            <a:endParaRPr lang="en-US" sz="900" err="1">
              <a:solidFill>
                <a:srgbClr val="000000"/>
              </a:solidFill>
              <a:latin typeface="+mj-lt"/>
            </a:endParaRPr>
          </a:p>
        </p:txBody>
      </p:sp>
      <p:sp>
        <p:nvSpPr>
          <p:cNvPr id="63" name="Rectangle 62">
            <a:extLst>
              <a:ext uri="{FF2B5EF4-FFF2-40B4-BE49-F238E27FC236}">
                <a16:creationId xmlns:a16="http://schemas.microsoft.com/office/drawing/2014/main" id="{A9A01875-833A-8D5E-6077-ED422A532F7A}"/>
              </a:ext>
            </a:extLst>
          </p:cNvPr>
          <p:cNvSpPr/>
          <p:nvPr/>
        </p:nvSpPr>
        <p:spPr bwMode="auto">
          <a:xfrm>
            <a:off x="851914" y="4453277"/>
            <a:ext cx="1312813" cy="659831"/>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Compute Cluster</a:t>
            </a:r>
          </a:p>
        </p:txBody>
      </p:sp>
      <p:sp>
        <p:nvSpPr>
          <p:cNvPr id="5" name="Title 4">
            <a:extLst>
              <a:ext uri="{FF2B5EF4-FFF2-40B4-BE49-F238E27FC236}">
                <a16:creationId xmlns:a16="http://schemas.microsoft.com/office/drawing/2014/main" id="{F3D50F04-88A7-A1EB-786E-011BDE1766BD}"/>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US" sz="3000">
                <a:gradFill flip="none" rotWithShape="1">
                  <a:gsLst>
                    <a:gs pos="0">
                      <a:srgbClr val="8DC8E8"/>
                    </a:gs>
                    <a:gs pos="60000">
                      <a:schemeClr val="accent6">
                        <a:lumMod val="60000"/>
                        <a:lumOff val="40000"/>
                      </a:schemeClr>
                    </a:gs>
                  </a:gsLst>
                  <a:path path="circle">
                    <a:fillToRect t="100000" r="100000"/>
                  </a:path>
                  <a:tileRect l="-100000" b="-100000"/>
                </a:gradFill>
              </a:rPr>
              <a:t>AI Landing Zone</a:t>
            </a:r>
            <a:endParaRPr lang="en-IN" sz="3000">
              <a:gradFill flip="none" rotWithShape="1">
                <a:gsLst>
                  <a:gs pos="0">
                    <a:srgbClr val="8DC8E8"/>
                  </a:gs>
                  <a:gs pos="60000">
                    <a:schemeClr val="accent6">
                      <a:lumMod val="60000"/>
                      <a:lumOff val="40000"/>
                    </a:schemeClr>
                  </a:gs>
                </a:gsLst>
                <a:path path="circle">
                  <a:fillToRect t="100000" r="100000"/>
                </a:path>
                <a:tileRect l="-100000" b="-100000"/>
              </a:gradFill>
            </a:endParaRPr>
          </a:p>
        </p:txBody>
      </p:sp>
      <p:sp>
        <p:nvSpPr>
          <p:cNvPr id="145" name="Text Placeholder 2">
            <a:extLst>
              <a:ext uri="{FF2B5EF4-FFF2-40B4-BE49-F238E27FC236}">
                <a16:creationId xmlns:a16="http://schemas.microsoft.com/office/drawing/2014/main" id="{DB0604AB-A1CF-9F6A-B900-CA6F483B4EE3}"/>
              </a:ext>
            </a:extLst>
          </p:cNvPr>
          <p:cNvSpPr>
            <a:spLocks noGrp="1"/>
          </p:cNvSpPr>
          <p:nvPr/>
        </p:nvSpPr>
        <p:spPr>
          <a:xfrm>
            <a:off x="2166416" y="1182330"/>
            <a:ext cx="9439798" cy="923330"/>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GB" sz="1500">
                <a:solidFill>
                  <a:schemeClr val="tx1"/>
                </a:solidFill>
              </a:rPr>
              <a:t>Strong AI </a:t>
            </a:r>
            <a:r>
              <a:rPr lang="en-GB" sz="1500"/>
              <a:t>F</a:t>
            </a:r>
            <a:r>
              <a:rPr lang="en-GB" sz="1500">
                <a:solidFill>
                  <a:schemeClr val="tx1"/>
                </a:solidFill>
              </a:rPr>
              <a:t>oundation provides the core infrastructure and resource hierarchy that support AI workloads in Azure. It includes setting up </a:t>
            </a:r>
            <a:r>
              <a:rPr lang="en-GB" sz="1500" u="sng">
                <a:solidFill>
                  <a:schemeClr val="tx1"/>
                </a:solidFill>
              </a:rPr>
              <a:t>scalable, secure environments</a:t>
            </a:r>
            <a:r>
              <a:rPr lang="en-GB" sz="1500">
                <a:solidFill>
                  <a:schemeClr val="tx1"/>
                </a:solidFill>
              </a:rPr>
              <a:t> that align with governance and operational needs. It enables </a:t>
            </a:r>
            <a:r>
              <a:rPr lang="en-GB" sz="1500" u="sng">
                <a:solidFill>
                  <a:schemeClr val="tx1"/>
                </a:solidFill>
              </a:rPr>
              <a:t>efficient deployment and management</a:t>
            </a:r>
            <a:r>
              <a:rPr lang="en-GB" sz="1500">
                <a:solidFill>
                  <a:schemeClr val="tx1"/>
                </a:solidFill>
              </a:rPr>
              <a:t> of AI workloads, also ensures </a:t>
            </a:r>
            <a:r>
              <a:rPr lang="en-GB" sz="1500" u="sng">
                <a:solidFill>
                  <a:schemeClr val="tx1"/>
                </a:solidFill>
              </a:rPr>
              <a:t>enhanced security and flexibility</a:t>
            </a:r>
            <a:r>
              <a:rPr lang="en-GB" sz="1500">
                <a:solidFill>
                  <a:schemeClr val="tx1"/>
                </a:solidFill>
              </a:rPr>
              <a:t> for future growth.</a:t>
            </a:r>
            <a:endParaRPr lang="en-US" sz="1500">
              <a:solidFill>
                <a:schemeClr val="tx1"/>
              </a:solidFill>
            </a:endParaRPr>
          </a:p>
        </p:txBody>
      </p:sp>
      <p:sp>
        <p:nvSpPr>
          <p:cNvPr id="146" name="Title 1">
            <a:extLst>
              <a:ext uri="{FF2B5EF4-FFF2-40B4-BE49-F238E27FC236}">
                <a16:creationId xmlns:a16="http://schemas.microsoft.com/office/drawing/2014/main" id="{9779F60C-8040-6448-D608-7BB0395A7132}"/>
              </a:ext>
            </a:extLst>
          </p:cNvPr>
          <p:cNvSpPr>
            <a:spLocks noGrp="1"/>
          </p:cNvSpPr>
          <p:nvPr/>
        </p:nvSpPr>
        <p:spPr>
          <a:xfrm>
            <a:off x="529895" y="1404151"/>
            <a:ext cx="1214063" cy="49244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Foundation </a:t>
            </a:r>
            <a:br>
              <a:rPr kumimoji="0" lang="en-US" sz="16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AI Functions</a:t>
            </a:r>
          </a:p>
        </p:txBody>
      </p:sp>
      <p:cxnSp>
        <p:nvCxnSpPr>
          <p:cNvPr id="147" name="Straight Connector 146">
            <a:extLst>
              <a:ext uri="{FF2B5EF4-FFF2-40B4-BE49-F238E27FC236}">
                <a16:creationId xmlns:a16="http://schemas.microsoft.com/office/drawing/2014/main" id="{A1AFF260-4525-C954-5FF7-E428A28CA847}"/>
              </a:ext>
            </a:extLst>
          </p:cNvPr>
          <p:cNvCxnSpPr>
            <a:cxnSpLocks/>
          </p:cNvCxnSpPr>
          <p:nvPr/>
        </p:nvCxnSpPr>
        <p:spPr>
          <a:xfrm>
            <a:off x="1955186" y="1271313"/>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2CBB5D3-A3D3-621A-501B-55CC2A890D4E}"/>
              </a:ext>
            </a:extLst>
          </p:cNvPr>
          <p:cNvSpPr/>
          <p:nvPr/>
        </p:nvSpPr>
        <p:spPr bwMode="auto">
          <a:xfrm>
            <a:off x="8843649" y="3046196"/>
            <a:ext cx="1444094" cy="57613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Azure AI Search</a:t>
            </a:r>
          </a:p>
        </p:txBody>
      </p:sp>
      <p:pic>
        <p:nvPicPr>
          <p:cNvPr id="182" name="Graphic 181">
            <a:extLst>
              <a:ext uri="{FF2B5EF4-FFF2-40B4-BE49-F238E27FC236}">
                <a16:creationId xmlns:a16="http://schemas.microsoft.com/office/drawing/2014/main" id="{C8A57A0C-2957-053E-9A5C-9448180B24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2476" y="3118348"/>
            <a:ext cx="307127" cy="291136"/>
          </a:xfrm>
          <a:prstGeom prst="rect">
            <a:avLst/>
          </a:prstGeom>
        </p:spPr>
      </p:pic>
      <p:sp>
        <p:nvSpPr>
          <p:cNvPr id="183" name="Rectangle 182">
            <a:extLst>
              <a:ext uri="{FF2B5EF4-FFF2-40B4-BE49-F238E27FC236}">
                <a16:creationId xmlns:a16="http://schemas.microsoft.com/office/drawing/2014/main" id="{1534AA62-6426-0842-0E9A-D8ABC212297A}"/>
              </a:ext>
            </a:extLst>
          </p:cNvPr>
          <p:cNvSpPr/>
          <p:nvPr/>
        </p:nvSpPr>
        <p:spPr bwMode="auto">
          <a:xfrm>
            <a:off x="5326588" y="2919870"/>
            <a:ext cx="3187362" cy="3131854"/>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86" name="TextBox 185">
            <a:extLst>
              <a:ext uri="{FF2B5EF4-FFF2-40B4-BE49-F238E27FC236}">
                <a16:creationId xmlns:a16="http://schemas.microsoft.com/office/drawing/2014/main" id="{6EF29760-78EE-B715-498B-02AF871DF042}"/>
              </a:ext>
            </a:extLst>
          </p:cNvPr>
          <p:cNvSpPr txBox="1"/>
          <p:nvPr/>
        </p:nvSpPr>
        <p:spPr>
          <a:xfrm>
            <a:off x="7525390" y="6100684"/>
            <a:ext cx="929713" cy="123111"/>
          </a:xfrm>
          <a:prstGeom prst="rect">
            <a:avLst/>
          </a:prstGeom>
          <a:noFill/>
        </p:spPr>
        <p:txBody>
          <a:bodyPr wrap="square" lIns="0" tIns="0" rIns="0" bIns="0" rtlCol="0">
            <a:spAutoFit/>
          </a:bodyPr>
          <a:lstStyle/>
          <a:p>
            <a:pPr algn="r"/>
            <a:r>
              <a:rPr lang="en-US" sz="800"/>
              <a:t>Artificial Intelligence</a:t>
            </a:r>
          </a:p>
        </p:txBody>
      </p:sp>
      <p:sp>
        <p:nvSpPr>
          <p:cNvPr id="187" name="TextBox 186">
            <a:extLst>
              <a:ext uri="{FF2B5EF4-FFF2-40B4-BE49-F238E27FC236}">
                <a16:creationId xmlns:a16="http://schemas.microsoft.com/office/drawing/2014/main" id="{CB0BACD6-B7E1-531D-5C79-898B74F8CA87}"/>
              </a:ext>
            </a:extLst>
          </p:cNvPr>
          <p:cNvSpPr txBox="1"/>
          <p:nvPr/>
        </p:nvSpPr>
        <p:spPr>
          <a:xfrm>
            <a:off x="9305110" y="5148573"/>
            <a:ext cx="1022684" cy="123111"/>
          </a:xfrm>
          <a:prstGeom prst="rect">
            <a:avLst/>
          </a:prstGeom>
          <a:noFill/>
        </p:spPr>
        <p:txBody>
          <a:bodyPr wrap="square" lIns="0" tIns="0" rIns="0" bIns="0" rtlCol="0">
            <a:spAutoFit/>
          </a:bodyPr>
          <a:lstStyle/>
          <a:p>
            <a:pPr algn="r"/>
            <a:r>
              <a:rPr lang="en-US" sz="800"/>
              <a:t>Vector Indexes</a:t>
            </a:r>
          </a:p>
        </p:txBody>
      </p:sp>
      <p:sp>
        <p:nvSpPr>
          <p:cNvPr id="188" name="Rectangle 187">
            <a:extLst>
              <a:ext uri="{FF2B5EF4-FFF2-40B4-BE49-F238E27FC236}">
                <a16:creationId xmlns:a16="http://schemas.microsoft.com/office/drawing/2014/main" id="{FF223654-CD09-B92D-25CA-079606D3F82E}"/>
              </a:ext>
            </a:extLst>
          </p:cNvPr>
          <p:cNvSpPr/>
          <p:nvPr/>
        </p:nvSpPr>
        <p:spPr bwMode="auto">
          <a:xfrm>
            <a:off x="7034558" y="5090963"/>
            <a:ext cx="1312813" cy="525920"/>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Azure Al Services</a:t>
            </a:r>
          </a:p>
        </p:txBody>
      </p:sp>
      <p:pic>
        <p:nvPicPr>
          <p:cNvPr id="189" name="Graphic 188">
            <a:extLst>
              <a:ext uri="{FF2B5EF4-FFF2-40B4-BE49-F238E27FC236}">
                <a16:creationId xmlns:a16="http://schemas.microsoft.com/office/drawing/2014/main" id="{C256557A-1F1A-E78A-2D4B-AC61578E6D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8534" y="5126279"/>
            <a:ext cx="320041" cy="320251"/>
          </a:xfrm>
          <a:prstGeom prst="rect">
            <a:avLst/>
          </a:prstGeom>
        </p:spPr>
      </p:pic>
      <p:sp>
        <p:nvSpPr>
          <p:cNvPr id="191" name="Rectangle 190">
            <a:extLst>
              <a:ext uri="{FF2B5EF4-FFF2-40B4-BE49-F238E27FC236}">
                <a16:creationId xmlns:a16="http://schemas.microsoft.com/office/drawing/2014/main" id="{7FF9650B-7AA2-9323-4D7D-BAAC2881410D}"/>
              </a:ext>
            </a:extLst>
          </p:cNvPr>
          <p:cNvSpPr/>
          <p:nvPr/>
        </p:nvSpPr>
        <p:spPr bwMode="auto">
          <a:xfrm>
            <a:off x="5539919" y="5090963"/>
            <a:ext cx="1312813" cy="525920"/>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Doc Intelligence</a:t>
            </a:r>
          </a:p>
        </p:txBody>
      </p:sp>
      <p:pic>
        <p:nvPicPr>
          <p:cNvPr id="192" name="Graphic 191">
            <a:extLst>
              <a:ext uri="{FF2B5EF4-FFF2-40B4-BE49-F238E27FC236}">
                <a16:creationId xmlns:a16="http://schemas.microsoft.com/office/drawing/2014/main" id="{2D42B4CD-CF49-923B-EC5A-B06DB1D218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5166" y="5155455"/>
            <a:ext cx="301230" cy="281353"/>
          </a:xfrm>
          <a:prstGeom prst="rect">
            <a:avLst/>
          </a:prstGeom>
        </p:spPr>
      </p:pic>
      <p:sp>
        <p:nvSpPr>
          <p:cNvPr id="2" name="Rectangle 1">
            <a:extLst>
              <a:ext uri="{FF2B5EF4-FFF2-40B4-BE49-F238E27FC236}">
                <a16:creationId xmlns:a16="http://schemas.microsoft.com/office/drawing/2014/main" id="{70D9129A-AC12-419D-D971-4C021383C075}"/>
              </a:ext>
            </a:extLst>
          </p:cNvPr>
          <p:cNvSpPr/>
          <p:nvPr/>
        </p:nvSpPr>
        <p:spPr bwMode="auto">
          <a:xfrm>
            <a:off x="2417458" y="2919870"/>
            <a:ext cx="2718733" cy="3118576"/>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3" name="Rectangle 2">
            <a:extLst>
              <a:ext uri="{FF2B5EF4-FFF2-40B4-BE49-F238E27FC236}">
                <a16:creationId xmlns:a16="http://schemas.microsoft.com/office/drawing/2014/main" id="{B9DDF7AB-0630-32E6-7656-4703FD68B06C}"/>
              </a:ext>
            </a:extLst>
          </p:cNvPr>
          <p:cNvSpPr/>
          <p:nvPr/>
        </p:nvSpPr>
        <p:spPr bwMode="auto">
          <a:xfrm>
            <a:off x="2582495" y="3048686"/>
            <a:ext cx="2362855" cy="921546"/>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Microsoft Fabric</a:t>
            </a:r>
          </a:p>
        </p:txBody>
      </p:sp>
      <p:sp>
        <p:nvSpPr>
          <p:cNvPr id="4" name="Rectangle 3">
            <a:extLst>
              <a:ext uri="{FF2B5EF4-FFF2-40B4-BE49-F238E27FC236}">
                <a16:creationId xmlns:a16="http://schemas.microsoft.com/office/drawing/2014/main" id="{A63F8375-C5E7-9FC4-5348-A8EA83F06B79}"/>
              </a:ext>
            </a:extLst>
          </p:cNvPr>
          <p:cNvSpPr/>
          <p:nvPr/>
        </p:nvSpPr>
        <p:spPr bwMode="auto">
          <a:xfrm>
            <a:off x="2588413" y="4139251"/>
            <a:ext cx="1141017" cy="57549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err="1">
                <a:solidFill>
                  <a:schemeClr val="tx1"/>
                </a:solidFill>
                <a:latin typeface="+mj-lt"/>
              </a:rPr>
              <a:t>OneLake</a:t>
            </a:r>
            <a:endParaRPr lang="en-US" sz="900">
              <a:solidFill>
                <a:schemeClr val="tx1"/>
              </a:solidFill>
              <a:latin typeface="+mj-lt"/>
            </a:endParaRPr>
          </a:p>
        </p:txBody>
      </p:sp>
      <p:sp>
        <p:nvSpPr>
          <p:cNvPr id="6" name="Rectangle 5">
            <a:extLst>
              <a:ext uri="{FF2B5EF4-FFF2-40B4-BE49-F238E27FC236}">
                <a16:creationId xmlns:a16="http://schemas.microsoft.com/office/drawing/2014/main" id="{B7DA27A0-8AB8-25FF-0541-84797F217E77}"/>
              </a:ext>
            </a:extLst>
          </p:cNvPr>
          <p:cNvSpPr/>
          <p:nvPr/>
        </p:nvSpPr>
        <p:spPr bwMode="auto">
          <a:xfrm>
            <a:off x="3799430" y="4139251"/>
            <a:ext cx="1141017" cy="565041"/>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a:solidFill>
                  <a:schemeClr val="tx1"/>
                </a:solidFill>
                <a:latin typeface="+mj-lt"/>
              </a:rPr>
              <a:t>Notebook</a:t>
            </a:r>
          </a:p>
        </p:txBody>
      </p:sp>
      <p:sp>
        <p:nvSpPr>
          <p:cNvPr id="8" name="TextBox 7">
            <a:extLst>
              <a:ext uri="{FF2B5EF4-FFF2-40B4-BE49-F238E27FC236}">
                <a16:creationId xmlns:a16="http://schemas.microsoft.com/office/drawing/2014/main" id="{4C0F4177-EB7E-D016-AAEB-D2D12559016C}"/>
              </a:ext>
            </a:extLst>
          </p:cNvPr>
          <p:cNvSpPr txBox="1"/>
          <p:nvPr/>
        </p:nvSpPr>
        <p:spPr>
          <a:xfrm>
            <a:off x="3858596" y="4754780"/>
            <a:ext cx="1022684" cy="246221"/>
          </a:xfrm>
          <a:prstGeom prst="rect">
            <a:avLst/>
          </a:prstGeom>
          <a:noFill/>
        </p:spPr>
        <p:txBody>
          <a:bodyPr wrap="square" lIns="0" tIns="0" rIns="0" bIns="0" rtlCol="0">
            <a:spAutoFit/>
          </a:bodyPr>
          <a:lstStyle/>
          <a:p>
            <a:pPr algn="ctr"/>
            <a:r>
              <a:rPr lang="en-US" sz="800"/>
              <a:t>Data Transformation</a:t>
            </a:r>
          </a:p>
          <a:p>
            <a:pPr algn="ctr"/>
            <a:r>
              <a:rPr lang="en-US" sz="800"/>
              <a:t>ML Deployment</a:t>
            </a:r>
          </a:p>
        </p:txBody>
      </p:sp>
      <p:sp>
        <p:nvSpPr>
          <p:cNvPr id="9" name="TextBox 8">
            <a:extLst>
              <a:ext uri="{FF2B5EF4-FFF2-40B4-BE49-F238E27FC236}">
                <a16:creationId xmlns:a16="http://schemas.microsoft.com/office/drawing/2014/main" id="{86F79D9C-0272-5CA9-0891-605338DD54A2}"/>
              </a:ext>
            </a:extLst>
          </p:cNvPr>
          <p:cNvSpPr txBox="1"/>
          <p:nvPr/>
        </p:nvSpPr>
        <p:spPr>
          <a:xfrm>
            <a:off x="2621551" y="4754780"/>
            <a:ext cx="1097243" cy="123111"/>
          </a:xfrm>
          <a:prstGeom prst="rect">
            <a:avLst/>
          </a:prstGeom>
          <a:noFill/>
        </p:spPr>
        <p:txBody>
          <a:bodyPr wrap="square" lIns="0" tIns="0" rIns="0" bIns="0" rtlCol="0">
            <a:spAutoFit/>
          </a:bodyPr>
          <a:lstStyle/>
          <a:p>
            <a:pPr algn="ctr"/>
            <a:r>
              <a:rPr lang="en-US" sz="800"/>
              <a:t>Unified Data Lake</a:t>
            </a:r>
          </a:p>
        </p:txBody>
      </p:sp>
      <p:pic>
        <p:nvPicPr>
          <p:cNvPr id="10" name="Picture 4" descr="Microsoft Fabric Logo - David Alzamendi">
            <a:extLst>
              <a:ext uri="{FF2B5EF4-FFF2-40B4-BE49-F238E27FC236}">
                <a16:creationId xmlns:a16="http://schemas.microsoft.com/office/drawing/2014/main" id="{55C2999C-6656-70EF-38C6-374F6FEC1F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14813" y="3332531"/>
            <a:ext cx="279364" cy="2951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50EBA9F-501C-6E93-AAB2-F0C43A44A5E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55154" y="4220628"/>
            <a:ext cx="207535" cy="224332"/>
          </a:xfrm>
          <a:prstGeom prst="rect">
            <a:avLst/>
          </a:prstGeom>
        </p:spPr>
      </p:pic>
      <p:pic>
        <p:nvPicPr>
          <p:cNvPr id="12" name="Picture 11">
            <a:extLst>
              <a:ext uri="{FF2B5EF4-FFF2-40B4-BE49-F238E27FC236}">
                <a16:creationId xmlns:a16="http://schemas.microsoft.com/office/drawing/2014/main" id="{0A27DAAE-F3BC-C969-B558-EA081F612EE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267560" y="4222942"/>
            <a:ext cx="209835" cy="223445"/>
          </a:xfrm>
          <a:prstGeom prst="rect">
            <a:avLst/>
          </a:prstGeom>
        </p:spPr>
      </p:pic>
      <p:sp>
        <p:nvSpPr>
          <p:cNvPr id="13" name="TextBox 12">
            <a:extLst>
              <a:ext uri="{FF2B5EF4-FFF2-40B4-BE49-F238E27FC236}">
                <a16:creationId xmlns:a16="http://schemas.microsoft.com/office/drawing/2014/main" id="{C9A55952-F02A-7106-F2E0-A61A9AAA0B8D}"/>
              </a:ext>
            </a:extLst>
          </p:cNvPr>
          <p:cNvSpPr txBox="1"/>
          <p:nvPr/>
        </p:nvSpPr>
        <p:spPr>
          <a:xfrm>
            <a:off x="4114431" y="6091317"/>
            <a:ext cx="929713" cy="123111"/>
          </a:xfrm>
          <a:prstGeom prst="rect">
            <a:avLst/>
          </a:prstGeom>
          <a:noFill/>
        </p:spPr>
        <p:txBody>
          <a:bodyPr wrap="square" lIns="0" tIns="0" rIns="0" bIns="0" rtlCol="0">
            <a:spAutoFit/>
          </a:bodyPr>
          <a:lstStyle/>
          <a:p>
            <a:pPr algn="r"/>
            <a:r>
              <a:rPr lang="en-US" sz="800"/>
              <a:t>Data Engineering</a:t>
            </a:r>
          </a:p>
        </p:txBody>
      </p:sp>
      <p:sp>
        <p:nvSpPr>
          <p:cNvPr id="21" name="TextBox 20">
            <a:extLst>
              <a:ext uri="{FF2B5EF4-FFF2-40B4-BE49-F238E27FC236}">
                <a16:creationId xmlns:a16="http://schemas.microsoft.com/office/drawing/2014/main" id="{5DE0B201-9641-5015-F4CA-A0C7A8363318}"/>
              </a:ext>
            </a:extLst>
          </p:cNvPr>
          <p:cNvSpPr txBox="1"/>
          <p:nvPr/>
        </p:nvSpPr>
        <p:spPr>
          <a:xfrm>
            <a:off x="5662301" y="4788015"/>
            <a:ext cx="2573534" cy="123111"/>
          </a:xfrm>
          <a:prstGeom prst="rect">
            <a:avLst/>
          </a:prstGeom>
          <a:noFill/>
        </p:spPr>
        <p:txBody>
          <a:bodyPr wrap="square" lIns="0" tIns="0" rIns="0" bIns="0" rtlCol="0">
            <a:spAutoFit/>
          </a:bodyPr>
          <a:lstStyle/>
          <a:p>
            <a:pPr algn="ctr"/>
            <a:r>
              <a:rPr lang="en-US" sz="800"/>
              <a:t>Unified Platform for GenAI-driven AI apps</a:t>
            </a:r>
          </a:p>
        </p:txBody>
      </p:sp>
      <p:sp>
        <p:nvSpPr>
          <p:cNvPr id="16" name="Rectangle 15">
            <a:extLst>
              <a:ext uri="{FF2B5EF4-FFF2-40B4-BE49-F238E27FC236}">
                <a16:creationId xmlns:a16="http://schemas.microsoft.com/office/drawing/2014/main" id="{4761AF71-5B64-FC2B-98B0-02D4943514FA}"/>
              </a:ext>
            </a:extLst>
          </p:cNvPr>
          <p:cNvSpPr/>
          <p:nvPr/>
        </p:nvSpPr>
        <p:spPr bwMode="auto">
          <a:xfrm>
            <a:off x="764788" y="2919871"/>
            <a:ext cx="1494687" cy="1139264"/>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7" name="TextBox 16">
            <a:extLst>
              <a:ext uri="{FF2B5EF4-FFF2-40B4-BE49-F238E27FC236}">
                <a16:creationId xmlns:a16="http://schemas.microsoft.com/office/drawing/2014/main" id="{0391F28D-C5CA-0E50-12C0-3ADA8EA501F6}"/>
              </a:ext>
            </a:extLst>
          </p:cNvPr>
          <p:cNvSpPr txBox="1"/>
          <p:nvPr/>
        </p:nvSpPr>
        <p:spPr>
          <a:xfrm>
            <a:off x="1776995" y="4101688"/>
            <a:ext cx="477089" cy="123111"/>
          </a:xfrm>
          <a:prstGeom prst="rect">
            <a:avLst/>
          </a:prstGeom>
          <a:noFill/>
        </p:spPr>
        <p:txBody>
          <a:bodyPr wrap="square" lIns="0" tIns="0" rIns="0" bIns="0" rtlCol="0">
            <a:spAutoFit/>
          </a:bodyPr>
          <a:lstStyle/>
          <a:p>
            <a:pPr algn="ctr"/>
            <a:r>
              <a:rPr lang="en-US" sz="800"/>
              <a:t>Facade</a:t>
            </a:r>
          </a:p>
        </p:txBody>
      </p:sp>
      <p:sp>
        <p:nvSpPr>
          <p:cNvPr id="27" name="Rectangle 26">
            <a:extLst>
              <a:ext uri="{FF2B5EF4-FFF2-40B4-BE49-F238E27FC236}">
                <a16:creationId xmlns:a16="http://schemas.microsoft.com/office/drawing/2014/main" id="{15B75ABA-78BD-8C56-9307-4D3A8641AFBB}"/>
              </a:ext>
            </a:extLst>
          </p:cNvPr>
          <p:cNvSpPr/>
          <p:nvPr/>
        </p:nvSpPr>
        <p:spPr bwMode="auto">
          <a:xfrm>
            <a:off x="957340" y="3066427"/>
            <a:ext cx="1141017" cy="668695"/>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a:solidFill>
                  <a:schemeClr val="tx1"/>
                </a:solidFill>
                <a:latin typeface="+mj-lt"/>
              </a:rPr>
              <a:t>API Gateways</a:t>
            </a:r>
          </a:p>
        </p:txBody>
      </p:sp>
      <p:pic>
        <p:nvPicPr>
          <p:cNvPr id="14" name="Picture 6">
            <a:extLst>
              <a:ext uri="{FF2B5EF4-FFF2-40B4-BE49-F238E27FC236}">
                <a16:creationId xmlns:a16="http://schemas.microsoft.com/office/drawing/2014/main" id="{D436DCDF-C77E-CB58-E3DF-EB303F1D199E}"/>
              </a:ext>
              <a:ext uri="{C183D7F6-B498-43B3-948B-1728B52AA6E4}">
                <adec:decorative xmlns:adec="http://schemas.microsoft.com/office/drawing/2017/decorative" val="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93487" y="3183419"/>
            <a:ext cx="325145" cy="319177"/>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4">
            <a:extLst>
              <a:ext uri="{FF2B5EF4-FFF2-40B4-BE49-F238E27FC236}">
                <a16:creationId xmlns:a16="http://schemas.microsoft.com/office/drawing/2014/main" id="{D7527B58-8E45-19BA-FC3D-AA3CEF100A8E}"/>
              </a:ext>
            </a:extLst>
          </p:cNvPr>
          <p:cNvSpPr txBox="1">
            <a:spLocks/>
          </p:cNvSpPr>
          <p:nvPr/>
        </p:nvSpPr>
        <p:spPr>
          <a:xfrm>
            <a:off x="5345103" y="2450226"/>
            <a:ext cx="1488768" cy="276999"/>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800">
                <a:gradFill flip="none" rotWithShape="1">
                  <a:gsLst>
                    <a:gs pos="0">
                      <a:srgbClr val="8DC8E8"/>
                    </a:gs>
                    <a:gs pos="60000">
                      <a:schemeClr val="accent6">
                        <a:lumMod val="60000"/>
                        <a:lumOff val="40000"/>
                      </a:schemeClr>
                    </a:gs>
                  </a:gsLst>
                  <a:path path="circle">
                    <a:fillToRect t="100000" r="100000"/>
                  </a:path>
                  <a:tileRect l="-100000" b="-100000"/>
                </a:gradFill>
              </a:rPr>
              <a:t>AI Foundation</a:t>
            </a:r>
          </a:p>
        </p:txBody>
      </p:sp>
      <p:sp>
        <p:nvSpPr>
          <p:cNvPr id="31" name="Rectangle 30">
            <a:extLst>
              <a:ext uri="{FF2B5EF4-FFF2-40B4-BE49-F238E27FC236}">
                <a16:creationId xmlns:a16="http://schemas.microsoft.com/office/drawing/2014/main" id="{CD4B7E1C-886F-17EC-E6CD-DEA7015FC4CF}"/>
              </a:ext>
            </a:extLst>
          </p:cNvPr>
          <p:cNvSpPr/>
          <p:nvPr/>
        </p:nvSpPr>
        <p:spPr bwMode="auto">
          <a:xfrm>
            <a:off x="8843649" y="3716973"/>
            <a:ext cx="1444094" cy="57613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Cosmos DB</a:t>
            </a:r>
          </a:p>
        </p:txBody>
      </p:sp>
      <p:sp>
        <p:nvSpPr>
          <p:cNvPr id="32" name="Rectangle 31">
            <a:extLst>
              <a:ext uri="{FF2B5EF4-FFF2-40B4-BE49-F238E27FC236}">
                <a16:creationId xmlns:a16="http://schemas.microsoft.com/office/drawing/2014/main" id="{6404747A-3020-C891-5993-5DCD8D35EE91}"/>
              </a:ext>
            </a:extLst>
          </p:cNvPr>
          <p:cNvSpPr/>
          <p:nvPr/>
        </p:nvSpPr>
        <p:spPr bwMode="auto">
          <a:xfrm>
            <a:off x="8843649" y="4402035"/>
            <a:ext cx="1444094" cy="57613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Azure Cache for Redis</a:t>
            </a:r>
          </a:p>
        </p:txBody>
      </p:sp>
      <p:pic>
        <p:nvPicPr>
          <p:cNvPr id="28" name="Picture 27">
            <a:extLst>
              <a:ext uri="{FF2B5EF4-FFF2-40B4-BE49-F238E27FC236}">
                <a16:creationId xmlns:a16="http://schemas.microsoft.com/office/drawing/2014/main" id="{7BF00E87-5C0D-5143-635E-55994DBF98E5}"/>
              </a:ext>
            </a:extLst>
          </p:cNvPr>
          <p:cNvPicPr>
            <a:picLocks noChangeAspect="1"/>
          </p:cNvPicPr>
          <p:nvPr/>
        </p:nvPicPr>
        <p:blipFill>
          <a:blip r:embed="rId13"/>
          <a:stretch>
            <a:fillRect/>
          </a:stretch>
        </p:blipFill>
        <p:spPr>
          <a:xfrm>
            <a:off x="9406333" y="3757470"/>
            <a:ext cx="339412" cy="351680"/>
          </a:xfrm>
          <a:prstGeom prst="rect">
            <a:avLst/>
          </a:prstGeom>
        </p:spPr>
      </p:pic>
      <p:pic>
        <p:nvPicPr>
          <p:cNvPr id="29" name="Picture 28">
            <a:extLst>
              <a:ext uri="{FF2B5EF4-FFF2-40B4-BE49-F238E27FC236}">
                <a16:creationId xmlns:a16="http://schemas.microsoft.com/office/drawing/2014/main" id="{2BC1EC1F-4F6A-1EEA-2914-9B1C9AAA121B}"/>
              </a:ext>
            </a:extLst>
          </p:cNvPr>
          <p:cNvPicPr>
            <a:picLocks noChangeAspect="1"/>
          </p:cNvPicPr>
          <p:nvPr/>
        </p:nvPicPr>
        <p:blipFill>
          <a:blip r:embed="rId14"/>
          <a:stretch>
            <a:fillRect/>
          </a:stretch>
        </p:blipFill>
        <p:spPr>
          <a:xfrm>
            <a:off x="9406333" y="4456988"/>
            <a:ext cx="351680" cy="351680"/>
          </a:xfrm>
          <a:prstGeom prst="rect">
            <a:avLst/>
          </a:prstGeom>
        </p:spPr>
      </p:pic>
      <p:sp>
        <p:nvSpPr>
          <p:cNvPr id="33" name="Rectangle 32">
            <a:extLst>
              <a:ext uri="{FF2B5EF4-FFF2-40B4-BE49-F238E27FC236}">
                <a16:creationId xmlns:a16="http://schemas.microsoft.com/office/drawing/2014/main" id="{18100D77-40B7-DA08-07F2-1B86CF5DECAC}"/>
              </a:ext>
            </a:extLst>
          </p:cNvPr>
          <p:cNvSpPr/>
          <p:nvPr/>
        </p:nvSpPr>
        <p:spPr bwMode="auto">
          <a:xfrm flipH="1">
            <a:off x="8722610" y="2919870"/>
            <a:ext cx="1693193" cy="2193238"/>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800" err="1">
              <a:solidFill>
                <a:schemeClr val="tx1"/>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66D3187F-F290-C7A6-4B25-5D345208E096}"/>
              </a:ext>
            </a:extLst>
          </p:cNvPr>
          <p:cNvPicPr>
            <a:picLocks noChangeAspect="1"/>
          </p:cNvPicPr>
          <p:nvPr/>
        </p:nvPicPr>
        <p:blipFill>
          <a:blip r:embed="rId15"/>
          <a:stretch>
            <a:fillRect/>
          </a:stretch>
        </p:blipFill>
        <p:spPr>
          <a:xfrm>
            <a:off x="10886719" y="3010978"/>
            <a:ext cx="301925" cy="319710"/>
          </a:xfrm>
          <a:prstGeom prst="rect">
            <a:avLst/>
          </a:prstGeom>
        </p:spPr>
      </p:pic>
      <p:sp>
        <p:nvSpPr>
          <p:cNvPr id="41" name="TextBox 40">
            <a:extLst>
              <a:ext uri="{FF2B5EF4-FFF2-40B4-BE49-F238E27FC236}">
                <a16:creationId xmlns:a16="http://schemas.microsoft.com/office/drawing/2014/main" id="{8E279ADF-443F-9F7C-45E6-AC88C3D4A83C}"/>
              </a:ext>
            </a:extLst>
          </p:cNvPr>
          <p:cNvSpPr txBox="1"/>
          <p:nvPr/>
        </p:nvSpPr>
        <p:spPr>
          <a:xfrm>
            <a:off x="10664984" y="3348628"/>
            <a:ext cx="745397" cy="138499"/>
          </a:xfrm>
          <a:prstGeom prst="rect">
            <a:avLst/>
          </a:prstGeom>
          <a:noFill/>
        </p:spPr>
        <p:txBody>
          <a:bodyPr wrap="square" lIns="0" tIns="0" rIns="0" bIns="0" rtlCol="0">
            <a:spAutoFit/>
          </a:bodyPr>
          <a:lstStyle/>
          <a:p>
            <a:pPr algn="ctr"/>
            <a:r>
              <a:rPr lang="en-HK" sz="900">
                <a:latin typeface="+mj-lt"/>
                <a:cs typeface="Segoe UI" panose="020B0502040204020203" pitchFamily="34" charset="0"/>
              </a:rPr>
              <a:t>Azure DevOps</a:t>
            </a:r>
          </a:p>
        </p:txBody>
      </p:sp>
      <p:pic>
        <p:nvPicPr>
          <p:cNvPr id="44" name="Picture 43">
            <a:extLst>
              <a:ext uri="{FF2B5EF4-FFF2-40B4-BE49-F238E27FC236}">
                <a16:creationId xmlns:a16="http://schemas.microsoft.com/office/drawing/2014/main" id="{9F6BAC09-DC00-C919-3D51-8437A7CF3999}"/>
              </a:ext>
            </a:extLst>
          </p:cNvPr>
          <p:cNvPicPr>
            <a:picLocks noChangeAspect="1"/>
          </p:cNvPicPr>
          <p:nvPr/>
        </p:nvPicPr>
        <p:blipFill>
          <a:blip r:embed="rId16"/>
          <a:stretch>
            <a:fillRect/>
          </a:stretch>
        </p:blipFill>
        <p:spPr>
          <a:xfrm>
            <a:off x="10931224" y="4158861"/>
            <a:ext cx="212914" cy="295714"/>
          </a:xfrm>
          <a:prstGeom prst="rect">
            <a:avLst/>
          </a:prstGeom>
        </p:spPr>
      </p:pic>
      <p:pic>
        <p:nvPicPr>
          <p:cNvPr id="45" name="Picture 44">
            <a:extLst>
              <a:ext uri="{FF2B5EF4-FFF2-40B4-BE49-F238E27FC236}">
                <a16:creationId xmlns:a16="http://schemas.microsoft.com/office/drawing/2014/main" id="{35C62FA1-7780-59A2-829C-43010AE25D7D}"/>
              </a:ext>
            </a:extLst>
          </p:cNvPr>
          <p:cNvPicPr>
            <a:picLocks noChangeAspect="1"/>
          </p:cNvPicPr>
          <p:nvPr/>
        </p:nvPicPr>
        <p:blipFill>
          <a:blip r:embed="rId17"/>
          <a:stretch>
            <a:fillRect/>
          </a:stretch>
        </p:blipFill>
        <p:spPr>
          <a:xfrm>
            <a:off x="10889824" y="4726711"/>
            <a:ext cx="295714" cy="295714"/>
          </a:xfrm>
          <a:prstGeom prst="rect">
            <a:avLst/>
          </a:prstGeom>
        </p:spPr>
      </p:pic>
      <p:pic>
        <p:nvPicPr>
          <p:cNvPr id="46" name="Picture 45">
            <a:extLst>
              <a:ext uri="{FF2B5EF4-FFF2-40B4-BE49-F238E27FC236}">
                <a16:creationId xmlns:a16="http://schemas.microsoft.com/office/drawing/2014/main" id="{40FB478E-85D5-7EC5-FC39-1A2F68D16155}"/>
              </a:ext>
            </a:extLst>
          </p:cNvPr>
          <p:cNvPicPr>
            <a:picLocks noChangeAspect="1"/>
          </p:cNvPicPr>
          <p:nvPr/>
        </p:nvPicPr>
        <p:blipFill>
          <a:blip r:embed="rId18"/>
          <a:stretch>
            <a:fillRect/>
          </a:stretch>
        </p:blipFill>
        <p:spPr>
          <a:xfrm>
            <a:off x="10889824" y="3583094"/>
            <a:ext cx="295714" cy="295714"/>
          </a:xfrm>
          <a:prstGeom prst="rect">
            <a:avLst/>
          </a:prstGeom>
        </p:spPr>
      </p:pic>
      <p:sp>
        <p:nvSpPr>
          <p:cNvPr id="49" name="TextBox 48">
            <a:extLst>
              <a:ext uri="{FF2B5EF4-FFF2-40B4-BE49-F238E27FC236}">
                <a16:creationId xmlns:a16="http://schemas.microsoft.com/office/drawing/2014/main" id="{D80E6A0D-4815-92E3-B777-9670FD8B2CA6}"/>
              </a:ext>
            </a:extLst>
          </p:cNvPr>
          <p:cNvSpPr txBox="1"/>
          <p:nvPr/>
        </p:nvSpPr>
        <p:spPr>
          <a:xfrm>
            <a:off x="10764369" y="3879370"/>
            <a:ext cx="546625" cy="138499"/>
          </a:xfrm>
          <a:prstGeom prst="rect">
            <a:avLst/>
          </a:prstGeom>
          <a:noFill/>
        </p:spPr>
        <p:txBody>
          <a:bodyPr wrap="square" lIns="0" tIns="0" rIns="0" bIns="0" rtlCol="0">
            <a:spAutoFit/>
          </a:bodyPr>
          <a:lstStyle/>
          <a:p>
            <a:pPr algn="ctr"/>
            <a:r>
              <a:rPr lang="en-HK" sz="900">
                <a:latin typeface="+mj-lt"/>
                <a:cs typeface="Segoe UI" panose="020B0502040204020203" pitchFamily="34" charset="0"/>
              </a:rPr>
              <a:t>Key Vaults</a:t>
            </a:r>
          </a:p>
        </p:txBody>
      </p:sp>
      <p:sp>
        <p:nvSpPr>
          <p:cNvPr id="50" name="TextBox 49">
            <a:extLst>
              <a:ext uri="{FF2B5EF4-FFF2-40B4-BE49-F238E27FC236}">
                <a16:creationId xmlns:a16="http://schemas.microsoft.com/office/drawing/2014/main" id="{18BAA9BD-A2D3-3637-3B84-9373ACE4C328}"/>
              </a:ext>
            </a:extLst>
          </p:cNvPr>
          <p:cNvSpPr txBox="1"/>
          <p:nvPr/>
        </p:nvSpPr>
        <p:spPr>
          <a:xfrm>
            <a:off x="10655365" y="5026510"/>
            <a:ext cx="764633" cy="138499"/>
          </a:xfrm>
          <a:prstGeom prst="rect">
            <a:avLst/>
          </a:prstGeom>
          <a:noFill/>
        </p:spPr>
        <p:txBody>
          <a:bodyPr wrap="square" lIns="0" tIns="0" rIns="0" bIns="0" rtlCol="0">
            <a:spAutoFit/>
          </a:bodyPr>
          <a:lstStyle/>
          <a:p>
            <a:pPr algn="ctr"/>
            <a:r>
              <a:rPr lang="en-HK" sz="900">
                <a:latin typeface="+mj-lt"/>
                <a:cs typeface="Segoe UI" panose="020B0502040204020203" pitchFamily="34" charset="0"/>
              </a:rPr>
              <a:t>Azure Monitor</a:t>
            </a:r>
          </a:p>
        </p:txBody>
      </p:sp>
      <p:sp>
        <p:nvSpPr>
          <p:cNvPr id="52" name="TextBox 51">
            <a:extLst>
              <a:ext uri="{FF2B5EF4-FFF2-40B4-BE49-F238E27FC236}">
                <a16:creationId xmlns:a16="http://schemas.microsoft.com/office/drawing/2014/main" id="{D581C1AF-BFC1-0489-6DE2-55A312D2A982}"/>
              </a:ext>
            </a:extLst>
          </p:cNvPr>
          <p:cNvSpPr txBox="1"/>
          <p:nvPr/>
        </p:nvSpPr>
        <p:spPr>
          <a:xfrm>
            <a:off x="10709066" y="4457531"/>
            <a:ext cx="657231" cy="138499"/>
          </a:xfrm>
          <a:prstGeom prst="rect">
            <a:avLst/>
          </a:prstGeom>
          <a:noFill/>
        </p:spPr>
        <p:txBody>
          <a:bodyPr wrap="square" lIns="0" tIns="0" rIns="0" bIns="0" rtlCol="0">
            <a:spAutoFit/>
          </a:bodyPr>
          <a:lstStyle/>
          <a:p>
            <a:pPr algn="ctr"/>
            <a:r>
              <a:rPr lang="en-HK" sz="900">
                <a:latin typeface="+mj-lt"/>
                <a:cs typeface="Segoe UI" panose="020B0502040204020203" pitchFamily="34" charset="0"/>
              </a:rPr>
              <a:t>App Insights</a:t>
            </a:r>
          </a:p>
        </p:txBody>
      </p:sp>
      <p:sp>
        <p:nvSpPr>
          <p:cNvPr id="61" name="Rectangle 60">
            <a:extLst>
              <a:ext uri="{FF2B5EF4-FFF2-40B4-BE49-F238E27FC236}">
                <a16:creationId xmlns:a16="http://schemas.microsoft.com/office/drawing/2014/main" id="{95BF0470-FF8D-02F1-36A3-E31BA90A303A}"/>
              </a:ext>
            </a:extLst>
          </p:cNvPr>
          <p:cNvSpPr/>
          <p:nvPr/>
        </p:nvSpPr>
        <p:spPr bwMode="auto">
          <a:xfrm>
            <a:off x="761912" y="4310511"/>
            <a:ext cx="1494687" cy="1727935"/>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62" name="TextBox 61">
            <a:extLst>
              <a:ext uri="{FF2B5EF4-FFF2-40B4-BE49-F238E27FC236}">
                <a16:creationId xmlns:a16="http://schemas.microsoft.com/office/drawing/2014/main" id="{71EA8154-3BCD-9F05-604A-C2973037C9B0}"/>
              </a:ext>
            </a:extLst>
          </p:cNvPr>
          <p:cNvSpPr txBox="1"/>
          <p:nvPr/>
        </p:nvSpPr>
        <p:spPr>
          <a:xfrm>
            <a:off x="1717557" y="6100870"/>
            <a:ext cx="477089" cy="123111"/>
          </a:xfrm>
          <a:prstGeom prst="rect">
            <a:avLst/>
          </a:prstGeom>
          <a:noFill/>
        </p:spPr>
        <p:txBody>
          <a:bodyPr wrap="square" lIns="0" tIns="0" rIns="0" bIns="0" rtlCol="0">
            <a:spAutoFit/>
          </a:bodyPr>
          <a:lstStyle/>
          <a:p>
            <a:pPr algn="ctr"/>
            <a:r>
              <a:rPr lang="en-US" sz="800"/>
              <a:t>Compute</a:t>
            </a:r>
          </a:p>
        </p:txBody>
      </p:sp>
      <p:pic>
        <p:nvPicPr>
          <p:cNvPr id="58" name="Picture 57">
            <a:extLst>
              <a:ext uri="{FF2B5EF4-FFF2-40B4-BE49-F238E27FC236}">
                <a16:creationId xmlns:a16="http://schemas.microsoft.com/office/drawing/2014/main" id="{1B0D760B-AC13-F9F9-EA88-77125C8A164F}"/>
              </a:ext>
            </a:extLst>
          </p:cNvPr>
          <p:cNvPicPr>
            <a:picLocks noChangeAspect="1"/>
          </p:cNvPicPr>
          <p:nvPr/>
        </p:nvPicPr>
        <p:blipFill>
          <a:blip r:embed="rId19">
            <a:alphaModFix amt="70000"/>
          </a:blip>
          <a:stretch>
            <a:fillRect/>
          </a:stretch>
        </p:blipFill>
        <p:spPr>
          <a:xfrm>
            <a:off x="1417326" y="4550572"/>
            <a:ext cx="283250" cy="256789"/>
          </a:xfrm>
          <a:prstGeom prst="rect">
            <a:avLst/>
          </a:prstGeom>
        </p:spPr>
      </p:pic>
      <p:pic>
        <p:nvPicPr>
          <p:cNvPr id="59" name="Picture 58">
            <a:extLst>
              <a:ext uri="{FF2B5EF4-FFF2-40B4-BE49-F238E27FC236}">
                <a16:creationId xmlns:a16="http://schemas.microsoft.com/office/drawing/2014/main" id="{7E44CABA-88C2-807A-DC09-A482F32144B3}"/>
              </a:ext>
            </a:extLst>
          </p:cNvPr>
          <p:cNvPicPr>
            <a:picLocks noChangeAspect="1"/>
          </p:cNvPicPr>
          <p:nvPr/>
        </p:nvPicPr>
        <p:blipFill>
          <a:blip r:embed="rId19">
            <a:alphaModFix amt="85000"/>
          </a:blip>
          <a:stretch>
            <a:fillRect/>
          </a:stretch>
        </p:blipFill>
        <p:spPr>
          <a:xfrm>
            <a:off x="1362839" y="4587715"/>
            <a:ext cx="283250" cy="256789"/>
          </a:xfrm>
          <a:prstGeom prst="rect">
            <a:avLst/>
          </a:prstGeom>
        </p:spPr>
      </p:pic>
      <p:pic>
        <p:nvPicPr>
          <p:cNvPr id="60" name="Picture 59">
            <a:extLst>
              <a:ext uri="{FF2B5EF4-FFF2-40B4-BE49-F238E27FC236}">
                <a16:creationId xmlns:a16="http://schemas.microsoft.com/office/drawing/2014/main" id="{DE092AFC-52B4-CE1A-0DB2-E375F2804558}"/>
              </a:ext>
            </a:extLst>
          </p:cNvPr>
          <p:cNvPicPr>
            <a:picLocks noChangeAspect="1"/>
          </p:cNvPicPr>
          <p:nvPr/>
        </p:nvPicPr>
        <p:blipFill>
          <a:blip r:embed="rId19"/>
          <a:stretch>
            <a:fillRect/>
          </a:stretch>
        </p:blipFill>
        <p:spPr>
          <a:xfrm>
            <a:off x="1302444" y="4628791"/>
            <a:ext cx="283250" cy="256789"/>
          </a:xfrm>
          <a:prstGeom prst="rect">
            <a:avLst/>
          </a:prstGeom>
        </p:spPr>
      </p:pic>
      <p:sp>
        <p:nvSpPr>
          <p:cNvPr id="128" name="Rectangle 127">
            <a:extLst>
              <a:ext uri="{FF2B5EF4-FFF2-40B4-BE49-F238E27FC236}">
                <a16:creationId xmlns:a16="http://schemas.microsoft.com/office/drawing/2014/main" id="{9CE33CED-FFD2-F847-2170-4AA404082AA0}"/>
              </a:ext>
            </a:extLst>
          </p:cNvPr>
          <p:cNvSpPr/>
          <p:nvPr/>
        </p:nvSpPr>
        <p:spPr bwMode="auto">
          <a:xfrm>
            <a:off x="851405" y="5246999"/>
            <a:ext cx="1312813" cy="659831"/>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AKS Cluster</a:t>
            </a:r>
          </a:p>
        </p:txBody>
      </p:sp>
      <p:pic>
        <p:nvPicPr>
          <p:cNvPr id="57" name="Picture 56">
            <a:extLst>
              <a:ext uri="{FF2B5EF4-FFF2-40B4-BE49-F238E27FC236}">
                <a16:creationId xmlns:a16="http://schemas.microsoft.com/office/drawing/2014/main" id="{03171180-E0DB-88E3-30F4-7FC8FF2CAA8D}"/>
              </a:ext>
            </a:extLst>
          </p:cNvPr>
          <p:cNvPicPr>
            <a:picLocks noChangeAspect="1"/>
          </p:cNvPicPr>
          <p:nvPr/>
        </p:nvPicPr>
        <p:blipFill>
          <a:blip r:embed="rId20"/>
          <a:stretch>
            <a:fillRect/>
          </a:stretch>
        </p:blipFill>
        <p:spPr>
          <a:xfrm>
            <a:off x="1316915" y="5345295"/>
            <a:ext cx="343295" cy="299132"/>
          </a:xfrm>
          <a:prstGeom prst="rect">
            <a:avLst/>
          </a:prstGeom>
        </p:spPr>
      </p:pic>
      <p:sp>
        <p:nvSpPr>
          <p:cNvPr id="131" name="Rectangle 130">
            <a:extLst>
              <a:ext uri="{FF2B5EF4-FFF2-40B4-BE49-F238E27FC236}">
                <a16:creationId xmlns:a16="http://schemas.microsoft.com/office/drawing/2014/main" id="{8C828E81-6ED7-16EF-976C-F67EA5111760}"/>
              </a:ext>
            </a:extLst>
          </p:cNvPr>
          <p:cNvSpPr/>
          <p:nvPr/>
        </p:nvSpPr>
        <p:spPr bwMode="auto">
          <a:xfrm>
            <a:off x="2597942" y="5075037"/>
            <a:ext cx="1141017" cy="57549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a:solidFill>
                  <a:schemeClr val="tx1"/>
                </a:solidFill>
                <a:latin typeface="+mj-lt"/>
              </a:rPr>
              <a:t>Data Factory</a:t>
            </a:r>
          </a:p>
        </p:txBody>
      </p:sp>
      <p:pic>
        <p:nvPicPr>
          <p:cNvPr id="130" name="Graphic 129">
            <a:extLst>
              <a:ext uri="{FF2B5EF4-FFF2-40B4-BE49-F238E27FC236}">
                <a16:creationId xmlns:a16="http://schemas.microsoft.com/office/drawing/2014/main" id="{F2E15DE7-A66A-1B50-EC0D-5F4DC15A3AF5}"/>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7916" r="-7916"/>
          <a:stretch/>
        </p:blipFill>
        <p:spPr>
          <a:xfrm>
            <a:off x="3020639" y="5138784"/>
            <a:ext cx="331420" cy="279797"/>
          </a:xfrm>
          <a:prstGeom prst="rect">
            <a:avLst/>
          </a:prstGeom>
          <a:effectLst/>
        </p:spPr>
      </p:pic>
      <p:sp>
        <p:nvSpPr>
          <p:cNvPr id="134" name="Rectangle 133">
            <a:extLst>
              <a:ext uri="{FF2B5EF4-FFF2-40B4-BE49-F238E27FC236}">
                <a16:creationId xmlns:a16="http://schemas.microsoft.com/office/drawing/2014/main" id="{8C916B26-5911-3FB2-AD8E-8AD196FF69B5}"/>
              </a:ext>
            </a:extLst>
          </p:cNvPr>
          <p:cNvSpPr/>
          <p:nvPr/>
        </p:nvSpPr>
        <p:spPr bwMode="auto">
          <a:xfrm>
            <a:off x="3811230" y="5067582"/>
            <a:ext cx="1141017" cy="57549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a:solidFill>
                  <a:schemeClr val="tx1"/>
                </a:solidFill>
                <a:latin typeface="+mj-lt"/>
              </a:rPr>
              <a:t>Power BI</a:t>
            </a:r>
          </a:p>
        </p:txBody>
      </p:sp>
      <p:sp>
        <p:nvSpPr>
          <p:cNvPr id="136" name="TextBox 135">
            <a:extLst>
              <a:ext uri="{FF2B5EF4-FFF2-40B4-BE49-F238E27FC236}">
                <a16:creationId xmlns:a16="http://schemas.microsoft.com/office/drawing/2014/main" id="{E63A399E-51C6-23AE-9532-90AF49531E2A}"/>
              </a:ext>
            </a:extLst>
          </p:cNvPr>
          <p:cNvSpPr txBox="1"/>
          <p:nvPr/>
        </p:nvSpPr>
        <p:spPr>
          <a:xfrm>
            <a:off x="3763922" y="5657655"/>
            <a:ext cx="1205750" cy="315432"/>
          </a:xfrm>
          <a:prstGeom prst="rect">
            <a:avLst/>
          </a:prstGeom>
          <a:noFill/>
        </p:spPr>
        <p:txBody>
          <a:bodyPr wrap="square">
            <a:spAutoFit/>
          </a:bodyPr>
          <a:lstStyle/>
          <a:p>
            <a:pPr algn="ctr"/>
            <a:r>
              <a:rPr lang="en-US" sz="800">
                <a:solidFill>
                  <a:schemeClr val="tx1"/>
                </a:solidFill>
                <a:cs typeface="Segoe UI" pitchFamily="34" charset="0"/>
              </a:rPr>
              <a:t>Real-time operative dashboard</a:t>
            </a:r>
            <a:endParaRPr lang="en-HK" sz="800"/>
          </a:p>
        </p:txBody>
      </p:sp>
      <p:sp>
        <p:nvSpPr>
          <p:cNvPr id="137" name="TextBox 136">
            <a:extLst>
              <a:ext uri="{FF2B5EF4-FFF2-40B4-BE49-F238E27FC236}">
                <a16:creationId xmlns:a16="http://schemas.microsoft.com/office/drawing/2014/main" id="{E09F3B4C-02E3-6B05-55E9-C5AAAA10B4C1}"/>
              </a:ext>
            </a:extLst>
          </p:cNvPr>
          <p:cNvSpPr txBox="1"/>
          <p:nvPr/>
        </p:nvSpPr>
        <p:spPr>
          <a:xfrm>
            <a:off x="2606870" y="5668575"/>
            <a:ext cx="1096136" cy="195858"/>
          </a:xfrm>
          <a:prstGeom prst="rect">
            <a:avLst/>
          </a:prstGeom>
          <a:noFill/>
        </p:spPr>
        <p:txBody>
          <a:bodyPr wrap="square">
            <a:spAutoFit/>
          </a:bodyPr>
          <a:lstStyle/>
          <a:p>
            <a:pPr algn="ctr"/>
            <a:r>
              <a:rPr lang="en-HK" sz="800"/>
              <a:t>Data Pipeline</a:t>
            </a:r>
          </a:p>
        </p:txBody>
      </p:sp>
      <p:pic>
        <p:nvPicPr>
          <p:cNvPr id="133" name="Graphic 132">
            <a:extLst>
              <a:ext uri="{FF2B5EF4-FFF2-40B4-BE49-F238E27FC236}">
                <a16:creationId xmlns:a16="http://schemas.microsoft.com/office/drawing/2014/main" id="{389D73B1-B085-9E55-A908-050D7E8B81E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54148" y="5157907"/>
            <a:ext cx="244153" cy="233368"/>
          </a:xfrm>
          <a:prstGeom prst="rect">
            <a:avLst/>
          </a:prstGeom>
        </p:spPr>
      </p:pic>
      <p:sp>
        <p:nvSpPr>
          <p:cNvPr id="138" name="TextBox 137">
            <a:extLst>
              <a:ext uri="{FF2B5EF4-FFF2-40B4-BE49-F238E27FC236}">
                <a16:creationId xmlns:a16="http://schemas.microsoft.com/office/drawing/2014/main" id="{03D161F1-2BEB-BA79-C6A4-BC1BB1031AD6}"/>
              </a:ext>
            </a:extLst>
          </p:cNvPr>
          <p:cNvSpPr txBox="1"/>
          <p:nvPr/>
        </p:nvSpPr>
        <p:spPr>
          <a:xfrm>
            <a:off x="5684983" y="5651890"/>
            <a:ext cx="1022684" cy="123111"/>
          </a:xfrm>
          <a:prstGeom prst="rect">
            <a:avLst/>
          </a:prstGeom>
          <a:noFill/>
        </p:spPr>
        <p:txBody>
          <a:bodyPr wrap="square" lIns="0" tIns="0" rIns="0" bIns="0" rtlCol="0">
            <a:spAutoFit/>
          </a:bodyPr>
          <a:lstStyle/>
          <a:p>
            <a:pPr algn="ctr"/>
            <a:r>
              <a:rPr lang="en-US" sz="800"/>
              <a:t>Document Extraction</a:t>
            </a:r>
          </a:p>
        </p:txBody>
      </p:sp>
      <p:sp>
        <p:nvSpPr>
          <p:cNvPr id="139" name="TextBox 138">
            <a:extLst>
              <a:ext uri="{FF2B5EF4-FFF2-40B4-BE49-F238E27FC236}">
                <a16:creationId xmlns:a16="http://schemas.microsoft.com/office/drawing/2014/main" id="{8B6DC045-7C6D-720A-73EC-E635DF6F0432}"/>
              </a:ext>
            </a:extLst>
          </p:cNvPr>
          <p:cNvSpPr txBox="1"/>
          <p:nvPr/>
        </p:nvSpPr>
        <p:spPr>
          <a:xfrm>
            <a:off x="7195476" y="5662918"/>
            <a:ext cx="1022684" cy="246221"/>
          </a:xfrm>
          <a:prstGeom prst="rect">
            <a:avLst/>
          </a:prstGeom>
          <a:noFill/>
        </p:spPr>
        <p:txBody>
          <a:bodyPr wrap="square" lIns="0" tIns="0" rIns="0" bIns="0" rtlCol="0">
            <a:spAutoFit/>
          </a:bodyPr>
          <a:lstStyle/>
          <a:p>
            <a:pPr algn="ctr"/>
            <a:r>
              <a:rPr lang="en-US" sz="800"/>
              <a:t>Vision, Speech, Language Features</a:t>
            </a:r>
          </a:p>
        </p:txBody>
      </p:sp>
      <p:sp>
        <p:nvSpPr>
          <p:cNvPr id="140" name="TextBox 139">
            <a:extLst>
              <a:ext uri="{FF2B5EF4-FFF2-40B4-BE49-F238E27FC236}">
                <a16:creationId xmlns:a16="http://schemas.microsoft.com/office/drawing/2014/main" id="{919B6CBC-7A1A-3603-2B5A-8871B58A7B13}"/>
              </a:ext>
            </a:extLst>
          </p:cNvPr>
          <p:cNvSpPr txBox="1"/>
          <p:nvPr/>
        </p:nvSpPr>
        <p:spPr>
          <a:xfrm>
            <a:off x="1021523" y="3774760"/>
            <a:ext cx="1022684" cy="246221"/>
          </a:xfrm>
          <a:prstGeom prst="rect">
            <a:avLst/>
          </a:prstGeom>
          <a:noFill/>
        </p:spPr>
        <p:txBody>
          <a:bodyPr wrap="square" lIns="0" tIns="0" rIns="0" bIns="0" rtlCol="0">
            <a:spAutoFit/>
          </a:bodyPr>
          <a:lstStyle/>
          <a:p>
            <a:pPr algn="ctr"/>
            <a:r>
              <a:rPr lang="en-US" sz="800"/>
              <a:t>Routing, Tracking &amp; Circuit Breaker</a:t>
            </a:r>
          </a:p>
        </p:txBody>
      </p:sp>
      <p:sp>
        <p:nvSpPr>
          <p:cNvPr id="195" name="TextBox 194">
            <a:extLst>
              <a:ext uri="{FF2B5EF4-FFF2-40B4-BE49-F238E27FC236}">
                <a16:creationId xmlns:a16="http://schemas.microsoft.com/office/drawing/2014/main" id="{9C451740-474D-DEF0-D1FA-94FC30E2B83C}"/>
              </a:ext>
            </a:extLst>
          </p:cNvPr>
          <p:cNvSpPr txBox="1"/>
          <p:nvPr/>
        </p:nvSpPr>
        <p:spPr>
          <a:xfrm>
            <a:off x="6928682" y="3206599"/>
            <a:ext cx="411972" cy="138499"/>
          </a:xfrm>
          <a:prstGeom prst="rect">
            <a:avLst/>
          </a:prstGeom>
          <a:noFill/>
        </p:spPr>
        <p:txBody>
          <a:bodyPr wrap="none" lIns="0" tIns="0" rIns="0" bIns="0" rtlCol="0">
            <a:spAutoFit/>
          </a:bodyPr>
          <a:lstStyle/>
          <a:p>
            <a:pPr algn="ctr"/>
            <a:r>
              <a:rPr lang="en-HK" sz="900" b="1">
                <a:cs typeface="Segoe UI" panose="020B0502040204020203" pitchFamily="34" charset="0"/>
              </a:rPr>
              <a:t>OpenAI</a:t>
            </a:r>
          </a:p>
        </p:txBody>
      </p:sp>
      <p:pic>
        <p:nvPicPr>
          <p:cNvPr id="199" name="Graphic 198">
            <a:extLst>
              <a:ext uri="{FF2B5EF4-FFF2-40B4-BE49-F238E27FC236}">
                <a16:creationId xmlns:a16="http://schemas.microsoft.com/office/drawing/2014/main" id="{33AB9823-5F33-CDA7-9404-4DA84DCE040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45229" y="3563616"/>
            <a:ext cx="431955" cy="431955"/>
          </a:xfrm>
          <a:prstGeom prst="rect">
            <a:avLst/>
          </a:prstGeom>
        </p:spPr>
      </p:pic>
      <p:sp>
        <p:nvSpPr>
          <p:cNvPr id="200" name="TextBox 199">
            <a:extLst>
              <a:ext uri="{FF2B5EF4-FFF2-40B4-BE49-F238E27FC236}">
                <a16:creationId xmlns:a16="http://schemas.microsoft.com/office/drawing/2014/main" id="{4CF1A444-4DB3-2FBD-768F-E48AF892F78A}"/>
              </a:ext>
            </a:extLst>
          </p:cNvPr>
          <p:cNvSpPr txBox="1"/>
          <p:nvPr/>
        </p:nvSpPr>
        <p:spPr>
          <a:xfrm>
            <a:off x="5673278" y="4008290"/>
            <a:ext cx="729367" cy="123111"/>
          </a:xfrm>
          <a:prstGeom prst="rect">
            <a:avLst/>
          </a:prstGeom>
          <a:noFill/>
        </p:spPr>
        <p:txBody>
          <a:bodyPr wrap="none" lIns="0" tIns="0" rIns="0" bIns="0" rtlCol="0">
            <a:spAutoFit/>
          </a:bodyPr>
          <a:lstStyle/>
          <a:p>
            <a:pPr algn="ctr"/>
            <a:r>
              <a:rPr lang="en-HK" sz="800">
                <a:latin typeface="+mj-lt"/>
                <a:cs typeface="Segoe UI" panose="020B0502040204020203" pitchFamily="34" charset="0"/>
              </a:rPr>
              <a:t>Azure AI Studio</a:t>
            </a:r>
          </a:p>
        </p:txBody>
      </p:sp>
      <p:pic>
        <p:nvPicPr>
          <p:cNvPr id="18" name="Graphic 17">
            <a:extLst>
              <a:ext uri="{FF2B5EF4-FFF2-40B4-BE49-F238E27FC236}">
                <a16:creationId xmlns:a16="http://schemas.microsoft.com/office/drawing/2014/main" id="{63652B81-553C-79B9-272E-4719B3636B1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83143" y="3443308"/>
            <a:ext cx="262110" cy="242796"/>
          </a:xfrm>
          <a:prstGeom prst="rect">
            <a:avLst/>
          </a:prstGeom>
        </p:spPr>
      </p:pic>
      <p:pic>
        <p:nvPicPr>
          <p:cNvPr id="2054" name="Picture 6" descr="News | Mistral AI | Frontier AI in your hands">
            <a:extLst>
              <a:ext uri="{FF2B5EF4-FFF2-40B4-BE49-F238E27FC236}">
                <a16:creationId xmlns:a16="http://schemas.microsoft.com/office/drawing/2014/main" id="{DFC9EE9E-0B39-564D-D11F-0B4BE222E77A}"/>
              </a:ext>
            </a:extLst>
          </p:cNvPr>
          <p:cNvPicPr>
            <a:picLocks noChangeAspect="1" noChangeArrowheads="1"/>
          </p:cNvPicPr>
          <p:nvPr/>
        </p:nvPicPr>
        <p:blipFill rotWithShape="1">
          <a:blip r:embed="rId29" cstate="screen">
            <a:extLst>
              <a:ext uri="{28A0092B-C50C-407E-A947-70E740481C1C}">
                <a14:useLocalDpi xmlns:a14="http://schemas.microsoft.com/office/drawing/2010/main"/>
              </a:ext>
            </a:extLst>
          </a:blip>
          <a:srcRect/>
          <a:stretch/>
        </p:blipFill>
        <p:spPr bwMode="auto">
          <a:xfrm>
            <a:off x="7469096" y="3179274"/>
            <a:ext cx="606991" cy="213737"/>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EE197274-9411-5A4A-ED76-1FDF0D686E69}"/>
              </a:ext>
            </a:extLst>
          </p:cNvPr>
          <p:cNvSpPr/>
          <p:nvPr/>
        </p:nvSpPr>
        <p:spPr>
          <a:xfrm>
            <a:off x="6652998" y="3180921"/>
            <a:ext cx="226115" cy="227157"/>
          </a:xfrm>
          <a:custGeom>
            <a:avLst/>
            <a:gdLst>
              <a:gd name="connsiteX0" fmla="*/ 201222 w 450163"/>
              <a:gd name="connsiteY0" fmla="*/ 1 h 458143"/>
              <a:gd name="connsiteX1" fmla="*/ 286980 w 450163"/>
              <a:gd name="connsiteY1" fmla="*/ 38318 h 458143"/>
              <a:gd name="connsiteX2" fmla="*/ 410757 w 450163"/>
              <a:gd name="connsiteY2" fmla="*/ 93710 h 458143"/>
              <a:gd name="connsiteX3" fmla="*/ 420492 w 450163"/>
              <a:gd name="connsiteY3" fmla="*/ 187419 h 458143"/>
              <a:gd name="connsiteX4" fmla="*/ 420492 w 450163"/>
              <a:gd name="connsiteY4" fmla="*/ 187573 h 458143"/>
              <a:gd name="connsiteX5" fmla="*/ 434552 w 450163"/>
              <a:gd name="connsiteY5" fmla="*/ 322858 h 458143"/>
              <a:gd name="connsiteX6" fmla="*/ 358683 w 450163"/>
              <a:gd name="connsiteY6" fmla="*/ 378244 h 458143"/>
              <a:gd name="connsiteX7" fmla="*/ 248971 w 450163"/>
              <a:gd name="connsiteY7" fmla="*/ 458143 h 458143"/>
              <a:gd name="connsiteX8" fmla="*/ 163367 w 450163"/>
              <a:gd name="connsiteY8" fmla="*/ 419667 h 458143"/>
              <a:gd name="connsiteX9" fmla="*/ 39442 w 450163"/>
              <a:gd name="connsiteY9" fmla="*/ 364127 h 458143"/>
              <a:gd name="connsiteX10" fmla="*/ 29707 w 450163"/>
              <a:gd name="connsiteY10" fmla="*/ 270572 h 458143"/>
              <a:gd name="connsiteX11" fmla="*/ 15488 w 450163"/>
              <a:gd name="connsiteY11" fmla="*/ 135287 h 458143"/>
              <a:gd name="connsiteX12" fmla="*/ 91511 w 450163"/>
              <a:gd name="connsiteY12" fmla="*/ 79900 h 458143"/>
              <a:gd name="connsiteX13" fmla="*/ 201222 w 450163"/>
              <a:gd name="connsiteY13" fmla="*/ 1 h 458143"/>
              <a:gd name="connsiteX14" fmla="*/ 201222 w 450163"/>
              <a:gd name="connsiteY14" fmla="*/ 29786 h 458143"/>
              <a:gd name="connsiteX15" fmla="*/ 115777 w 450163"/>
              <a:gd name="connsiteY15" fmla="*/ 115744 h 458143"/>
              <a:gd name="connsiteX16" fmla="*/ 115777 w 450163"/>
              <a:gd name="connsiteY16" fmla="*/ 217830 h 458143"/>
              <a:gd name="connsiteX17" fmla="*/ 154869 w 450163"/>
              <a:gd name="connsiteY17" fmla="*/ 240479 h 458143"/>
              <a:gd name="connsiteX18" fmla="*/ 154869 w 450163"/>
              <a:gd name="connsiteY18" fmla="*/ 116986 h 458143"/>
              <a:gd name="connsiteX19" fmla="*/ 162288 w 450163"/>
              <a:gd name="connsiteY19" fmla="*/ 103952 h 458143"/>
              <a:gd name="connsiteX20" fmla="*/ 253143 w 450163"/>
              <a:gd name="connsiteY20" fmla="*/ 51358 h 458143"/>
              <a:gd name="connsiteX21" fmla="*/ 255924 w 450163"/>
              <a:gd name="connsiteY21" fmla="*/ 49808 h 458143"/>
              <a:gd name="connsiteX22" fmla="*/ 201069 w 450163"/>
              <a:gd name="connsiteY22" fmla="*/ 29946 h 458143"/>
              <a:gd name="connsiteX23" fmla="*/ 201222 w 450163"/>
              <a:gd name="connsiteY23" fmla="*/ 29792 h 458143"/>
              <a:gd name="connsiteX24" fmla="*/ 201222 w 450163"/>
              <a:gd name="connsiteY24" fmla="*/ 29786 h 458143"/>
              <a:gd name="connsiteX25" fmla="*/ 310671 w 450163"/>
              <a:gd name="connsiteY25" fmla="*/ 65739 h 458143"/>
              <a:gd name="connsiteX26" fmla="*/ 268129 w 450163"/>
              <a:gd name="connsiteY26" fmla="*/ 77262 h 458143"/>
              <a:gd name="connsiteX27" fmla="*/ 180208 w 450163"/>
              <a:gd name="connsiteY27" fmla="*/ 128305 h 458143"/>
              <a:gd name="connsiteX28" fmla="*/ 180208 w 450163"/>
              <a:gd name="connsiteY28" fmla="*/ 173609 h 458143"/>
              <a:gd name="connsiteX29" fmla="*/ 286673 w 450163"/>
              <a:gd name="connsiteY29" fmla="*/ 111862 h 458143"/>
              <a:gd name="connsiteX30" fmla="*/ 301659 w 450163"/>
              <a:gd name="connsiteY30" fmla="*/ 111862 h 458143"/>
              <a:gd name="connsiteX31" fmla="*/ 392514 w 450163"/>
              <a:gd name="connsiteY31" fmla="*/ 164615 h 458143"/>
              <a:gd name="connsiteX32" fmla="*/ 395142 w 450163"/>
              <a:gd name="connsiteY32" fmla="*/ 166166 h 458143"/>
              <a:gd name="connsiteX33" fmla="*/ 384947 w 450163"/>
              <a:gd name="connsiteY33" fmla="*/ 108762 h 458143"/>
              <a:gd name="connsiteX34" fmla="*/ 310671 w 450163"/>
              <a:gd name="connsiteY34" fmla="*/ 65745 h 458143"/>
              <a:gd name="connsiteX35" fmla="*/ 310671 w 450163"/>
              <a:gd name="connsiteY35" fmla="*/ 65739 h 458143"/>
              <a:gd name="connsiteX36" fmla="*/ 289608 w 450163"/>
              <a:gd name="connsiteY36" fmla="*/ 139476 h 458143"/>
              <a:gd name="connsiteX37" fmla="*/ 250510 w 450163"/>
              <a:gd name="connsiteY37" fmla="*/ 162125 h 458143"/>
              <a:gd name="connsiteX38" fmla="*/ 356969 w 450163"/>
              <a:gd name="connsiteY38" fmla="*/ 223877 h 458143"/>
              <a:gd name="connsiteX39" fmla="*/ 364388 w 450163"/>
              <a:gd name="connsiteY39" fmla="*/ 236906 h 458143"/>
              <a:gd name="connsiteX40" fmla="*/ 364388 w 450163"/>
              <a:gd name="connsiteY40" fmla="*/ 345359 h 458143"/>
              <a:gd name="connsiteX41" fmla="*/ 408890 w 450163"/>
              <a:gd name="connsiteY41" fmla="*/ 307812 h 458143"/>
              <a:gd name="connsiteX42" fmla="*/ 408737 w 450163"/>
              <a:gd name="connsiteY42" fmla="*/ 307658 h 458143"/>
              <a:gd name="connsiteX43" fmla="*/ 377528 w 450163"/>
              <a:gd name="connsiteY43" fmla="*/ 190365 h 458143"/>
              <a:gd name="connsiteX44" fmla="*/ 289608 w 450163"/>
              <a:gd name="connsiteY44" fmla="*/ 139476 h 458143"/>
              <a:gd name="connsiteX45" fmla="*/ 225017 w 450163"/>
              <a:gd name="connsiteY45" fmla="*/ 176869 h 458143"/>
              <a:gd name="connsiteX46" fmla="*/ 180208 w 450163"/>
              <a:gd name="connsiteY46" fmla="*/ 202932 h 458143"/>
              <a:gd name="connsiteX47" fmla="*/ 180208 w 450163"/>
              <a:gd name="connsiteY47" fmla="*/ 254905 h 458143"/>
              <a:gd name="connsiteX48" fmla="*/ 225017 w 450163"/>
              <a:gd name="connsiteY48" fmla="*/ 280968 h 458143"/>
              <a:gd name="connsiteX49" fmla="*/ 269831 w 450163"/>
              <a:gd name="connsiteY49" fmla="*/ 254905 h 458143"/>
              <a:gd name="connsiteX50" fmla="*/ 269831 w 450163"/>
              <a:gd name="connsiteY50" fmla="*/ 202932 h 458143"/>
              <a:gd name="connsiteX51" fmla="*/ 225017 w 450163"/>
              <a:gd name="connsiteY51" fmla="*/ 176869 h 458143"/>
              <a:gd name="connsiteX52" fmla="*/ 295477 w 450163"/>
              <a:gd name="connsiteY52" fmla="*/ 217830 h 458143"/>
              <a:gd name="connsiteX53" fmla="*/ 295472 w 450163"/>
              <a:gd name="connsiteY53" fmla="*/ 341170 h 458143"/>
              <a:gd name="connsiteX54" fmla="*/ 288058 w 450163"/>
              <a:gd name="connsiteY54" fmla="*/ 354204 h 458143"/>
              <a:gd name="connsiteX55" fmla="*/ 197203 w 450163"/>
              <a:gd name="connsiteY55" fmla="*/ 406798 h 458143"/>
              <a:gd name="connsiteX56" fmla="*/ 194422 w 450163"/>
              <a:gd name="connsiteY56" fmla="*/ 408354 h 458143"/>
              <a:gd name="connsiteX57" fmla="*/ 249124 w 450163"/>
              <a:gd name="connsiteY57" fmla="*/ 428210 h 458143"/>
              <a:gd name="connsiteX58" fmla="*/ 249124 w 450163"/>
              <a:gd name="connsiteY58" fmla="*/ 428364 h 458143"/>
              <a:gd name="connsiteX59" fmla="*/ 334570 w 450163"/>
              <a:gd name="connsiteY59" fmla="*/ 342412 h 458143"/>
              <a:gd name="connsiteX60" fmla="*/ 334570 w 450163"/>
              <a:gd name="connsiteY60" fmla="*/ 240479 h 458143"/>
              <a:gd name="connsiteX61" fmla="*/ 295477 w 450163"/>
              <a:gd name="connsiteY61" fmla="*/ 217830 h 458143"/>
              <a:gd name="connsiteX62" fmla="*/ 85953 w 450163"/>
              <a:gd name="connsiteY62" fmla="*/ 112632 h 458143"/>
              <a:gd name="connsiteX63" fmla="*/ 41451 w 450163"/>
              <a:gd name="connsiteY63" fmla="*/ 150333 h 458143"/>
              <a:gd name="connsiteX64" fmla="*/ 72660 w 450163"/>
              <a:gd name="connsiteY64" fmla="*/ 267626 h 458143"/>
              <a:gd name="connsiteX65" fmla="*/ 160427 w 450163"/>
              <a:gd name="connsiteY65" fmla="*/ 318515 h 458143"/>
              <a:gd name="connsiteX66" fmla="*/ 199678 w 450163"/>
              <a:gd name="connsiteY66" fmla="*/ 295712 h 458143"/>
              <a:gd name="connsiteX67" fmla="*/ 93372 w 450163"/>
              <a:gd name="connsiteY67" fmla="*/ 234119 h 458143"/>
              <a:gd name="connsiteX68" fmla="*/ 85953 w 450163"/>
              <a:gd name="connsiteY68" fmla="*/ 221085 h 458143"/>
              <a:gd name="connsiteX69" fmla="*/ 85953 w 450163"/>
              <a:gd name="connsiteY69" fmla="*/ 112637 h 458143"/>
              <a:gd name="connsiteX70" fmla="*/ 85953 w 450163"/>
              <a:gd name="connsiteY70" fmla="*/ 112632 h 458143"/>
              <a:gd name="connsiteX71" fmla="*/ 269979 w 450163"/>
              <a:gd name="connsiteY71" fmla="*/ 284541 h 458143"/>
              <a:gd name="connsiteX72" fmla="*/ 163662 w 450163"/>
              <a:gd name="connsiteY72" fmla="*/ 346288 h 458143"/>
              <a:gd name="connsiteX73" fmla="*/ 148677 w 450163"/>
              <a:gd name="connsiteY73" fmla="*/ 346288 h 458143"/>
              <a:gd name="connsiteX74" fmla="*/ 57822 w 450163"/>
              <a:gd name="connsiteY74" fmla="*/ 293535 h 458143"/>
              <a:gd name="connsiteX75" fmla="*/ 55194 w 450163"/>
              <a:gd name="connsiteY75" fmla="*/ 291985 h 458143"/>
              <a:gd name="connsiteX76" fmla="*/ 65394 w 450163"/>
              <a:gd name="connsiteY76" fmla="*/ 349388 h 458143"/>
              <a:gd name="connsiteX77" fmla="*/ 65241 w 450163"/>
              <a:gd name="connsiteY77" fmla="*/ 349388 h 458143"/>
              <a:gd name="connsiteX78" fmla="*/ 182059 w 450163"/>
              <a:gd name="connsiteY78" fmla="*/ 380729 h 458143"/>
              <a:gd name="connsiteX79" fmla="*/ 269979 w 450163"/>
              <a:gd name="connsiteY79" fmla="*/ 329840 h 458143"/>
              <a:gd name="connsiteX80" fmla="*/ 269979 w 450163"/>
              <a:gd name="connsiteY80" fmla="*/ 284541 h 45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50163" h="458143">
                <a:moveTo>
                  <a:pt x="201222" y="1"/>
                </a:moveTo>
                <a:cubicBezTo>
                  <a:pt x="233956" y="-156"/>
                  <a:pt x="265184" y="13797"/>
                  <a:pt x="286980" y="38318"/>
                </a:cubicBezTo>
                <a:cubicBezTo>
                  <a:pt x="335807" y="27923"/>
                  <a:pt x="385872" y="50270"/>
                  <a:pt x="410757" y="93710"/>
                </a:cubicBezTo>
                <a:cubicBezTo>
                  <a:pt x="427291" y="122081"/>
                  <a:pt x="430839" y="156232"/>
                  <a:pt x="420492" y="187419"/>
                </a:cubicBezTo>
                <a:lnTo>
                  <a:pt x="420492" y="187573"/>
                </a:lnTo>
                <a:cubicBezTo>
                  <a:pt x="454022" y="224806"/>
                  <a:pt x="459738" y="279418"/>
                  <a:pt x="434552" y="322858"/>
                </a:cubicBezTo>
                <a:cubicBezTo>
                  <a:pt x="418482" y="351400"/>
                  <a:pt x="390822" y="371570"/>
                  <a:pt x="358683" y="378244"/>
                </a:cubicBezTo>
                <a:cubicBezTo>
                  <a:pt x="343226" y="425874"/>
                  <a:pt x="298883" y="458143"/>
                  <a:pt x="248971" y="458143"/>
                </a:cubicBezTo>
                <a:cubicBezTo>
                  <a:pt x="216254" y="458273"/>
                  <a:pt x="185064" y="444254"/>
                  <a:pt x="163367" y="419667"/>
                </a:cubicBezTo>
                <a:cubicBezTo>
                  <a:pt x="114380" y="430063"/>
                  <a:pt x="64321" y="407721"/>
                  <a:pt x="39442" y="364127"/>
                </a:cubicBezTo>
                <a:cubicBezTo>
                  <a:pt x="22907" y="335887"/>
                  <a:pt x="19353" y="301759"/>
                  <a:pt x="29707" y="270572"/>
                </a:cubicBezTo>
                <a:cubicBezTo>
                  <a:pt x="-3829" y="233338"/>
                  <a:pt x="-9545" y="178727"/>
                  <a:pt x="15488" y="135287"/>
                </a:cubicBezTo>
                <a:cubicBezTo>
                  <a:pt x="31729" y="106718"/>
                  <a:pt x="59423" y="86542"/>
                  <a:pt x="91511" y="79900"/>
                </a:cubicBezTo>
                <a:cubicBezTo>
                  <a:pt x="106967" y="32271"/>
                  <a:pt x="151310" y="1"/>
                  <a:pt x="201222" y="1"/>
                </a:cubicBezTo>
                <a:close/>
                <a:moveTo>
                  <a:pt x="201222" y="29786"/>
                </a:moveTo>
                <a:cubicBezTo>
                  <a:pt x="153998" y="29859"/>
                  <a:pt x="115758" y="68327"/>
                  <a:pt x="115777" y="115744"/>
                </a:cubicBezTo>
                <a:lnTo>
                  <a:pt x="115777" y="217830"/>
                </a:lnTo>
                <a:lnTo>
                  <a:pt x="154869" y="240479"/>
                </a:lnTo>
                <a:lnTo>
                  <a:pt x="154869" y="116986"/>
                </a:lnTo>
                <a:cubicBezTo>
                  <a:pt x="154869" y="111555"/>
                  <a:pt x="157651" y="106590"/>
                  <a:pt x="162288" y="103952"/>
                </a:cubicBezTo>
                <a:lnTo>
                  <a:pt x="253143" y="51358"/>
                </a:lnTo>
                <a:cubicBezTo>
                  <a:pt x="254068" y="50891"/>
                  <a:pt x="255306" y="50116"/>
                  <a:pt x="255924" y="49808"/>
                </a:cubicBezTo>
                <a:cubicBezTo>
                  <a:pt x="240474" y="36927"/>
                  <a:pt x="221157" y="29946"/>
                  <a:pt x="201069" y="29946"/>
                </a:cubicBezTo>
                <a:lnTo>
                  <a:pt x="201222" y="29792"/>
                </a:lnTo>
                <a:lnTo>
                  <a:pt x="201222" y="29786"/>
                </a:lnTo>
                <a:close/>
                <a:moveTo>
                  <a:pt x="310671" y="65739"/>
                </a:moveTo>
                <a:cubicBezTo>
                  <a:pt x="295728" y="65763"/>
                  <a:pt x="281056" y="69737"/>
                  <a:pt x="268129" y="77262"/>
                </a:cubicBezTo>
                <a:lnTo>
                  <a:pt x="180208" y="128305"/>
                </a:lnTo>
                <a:lnTo>
                  <a:pt x="180208" y="173609"/>
                </a:lnTo>
                <a:lnTo>
                  <a:pt x="286673" y="111862"/>
                </a:lnTo>
                <a:cubicBezTo>
                  <a:pt x="291322" y="109223"/>
                  <a:pt x="297010" y="109223"/>
                  <a:pt x="301659" y="111862"/>
                </a:cubicBezTo>
                <a:lnTo>
                  <a:pt x="392514" y="164615"/>
                </a:lnTo>
                <a:cubicBezTo>
                  <a:pt x="393291" y="165083"/>
                  <a:pt x="394523" y="165698"/>
                  <a:pt x="395142" y="166166"/>
                </a:cubicBezTo>
                <a:cubicBezTo>
                  <a:pt x="398542" y="146463"/>
                  <a:pt x="394835" y="126139"/>
                  <a:pt x="384947" y="108762"/>
                </a:cubicBezTo>
                <a:cubicBezTo>
                  <a:pt x="369653" y="82096"/>
                  <a:pt x="341317" y="65685"/>
                  <a:pt x="310671" y="65745"/>
                </a:cubicBezTo>
                <a:lnTo>
                  <a:pt x="310671" y="65739"/>
                </a:lnTo>
                <a:close/>
                <a:moveTo>
                  <a:pt x="289608" y="139476"/>
                </a:moveTo>
                <a:lnTo>
                  <a:pt x="250510" y="162125"/>
                </a:lnTo>
                <a:lnTo>
                  <a:pt x="356969" y="223877"/>
                </a:lnTo>
                <a:cubicBezTo>
                  <a:pt x="361606" y="226511"/>
                  <a:pt x="364388" y="231475"/>
                  <a:pt x="364388" y="236906"/>
                </a:cubicBezTo>
                <a:lnTo>
                  <a:pt x="364388" y="345359"/>
                </a:lnTo>
                <a:cubicBezTo>
                  <a:pt x="383085" y="338531"/>
                  <a:pt x="398848" y="325189"/>
                  <a:pt x="408890" y="307812"/>
                </a:cubicBezTo>
                <a:lnTo>
                  <a:pt x="408737" y="307658"/>
                </a:lnTo>
                <a:cubicBezTo>
                  <a:pt x="432378" y="266543"/>
                  <a:pt x="418477" y="214103"/>
                  <a:pt x="377528" y="190365"/>
                </a:cubicBezTo>
                <a:lnTo>
                  <a:pt x="289608" y="139476"/>
                </a:lnTo>
                <a:close/>
                <a:moveTo>
                  <a:pt x="225017" y="176869"/>
                </a:moveTo>
                <a:lnTo>
                  <a:pt x="180208" y="202932"/>
                </a:lnTo>
                <a:lnTo>
                  <a:pt x="180208" y="254905"/>
                </a:lnTo>
                <a:lnTo>
                  <a:pt x="225017" y="280968"/>
                </a:lnTo>
                <a:lnTo>
                  <a:pt x="269831" y="254905"/>
                </a:lnTo>
                <a:lnTo>
                  <a:pt x="269831" y="202932"/>
                </a:lnTo>
                <a:lnTo>
                  <a:pt x="225017" y="176869"/>
                </a:lnTo>
                <a:close/>
                <a:moveTo>
                  <a:pt x="295477" y="217830"/>
                </a:moveTo>
                <a:lnTo>
                  <a:pt x="295472" y="341170"/>
                </a:lnTo>
                <a:cubicBezTo>
                  <a:pt x="295630" y="346601"/>
                  <a:pt x="292696" y="351565"/>
                  <a:pt x="288058" y="354204"/>
                </a:cubicBezTo>
                <a:lnTo>
                  <a:pt x="197203" y="406798"/>
                </a:lnTo>
                <a:cubicBezTo>
                  <a:pt x="196431" y="407265"/>
                  <a:pt x="195041" y="408046"/>
                  <a:pt x="194422" y="408354"/>
                </a:cubicBezTo>
                <a:cubicBezTo>
                  <a:pt x="209720" y="421228"/>
                  <a:pt x="229189" y="428210"/>
                  <a:pt x="249124" y="428210"/>
                </a:cubicBezTo>
                <a:lnTo>
                  <a:pt x="249124" y="428364"/>
                </a:lnTo>
                <a:cubicBezTo>
                  <a:pt x="296249" y="428364"/>
                  <a:pt x="334570" y="389888"/>
                  <a:pt x="334570" y="342412"/>
                </a:cubicBezTo>
                <a:lnTo>
                  <a:pt x="334570" y="240479"/>
                </a:lnTo>
                <a:lnTo>
                  <a:pt x="295477" y="217830"/>
                </a:lnTo>
                <a:close/>
                <a:moveTo>
                  <a:pt x="85953" y="112632"/>
                </a:moveTo>
                <a:cubicBezTo>
                  <a:pt x="67191" y="119598"/>
                  <a:pt x="51447" y="132936"/>
                  <a:pt x="41451" y="150333"/>
                </a:cubicBezTo>
                <a:cubicBezTo>
                  <a:pt x="17856" y="191382"/>
                  <a:pt x="31820" y="243861"/>
                  <a:pt x="72660" y="267626"/>
                </a:cubicBezTo>
                <a:lnTo>
                  <a:pt x="160427" y="318515"/>
                </a:lnTo>
                <a:lnTo>
                  <a:pt x="199678" y="295712"/>
                </a:lnTo>
                <a:lnTo>
                  <a:pt x="93372" y="234119"/>
                </a:lnTo>
                <a:cubicBezTo>
                  <a:pt x="88735" y="231326"/>
                  <a:pt x="85953" y="226516"/>
                  <a:pt x="85953" y="221085"/>
                </a:cubicBezTo>
                <a:lnTo>
                  <a:pt x="85953" y="112637"/>
                </a:lnTo>
                <a:lnTo>
                  <a:pt x="85953" y="112632"/>
                </a:lnTo>
                <a:close/>
                <a:moveTo>
                  <a:pt x="269979" y="284541"/>
                </a:moveTo>
                <a:lnTo>
                  <a:pt x="163662" y="346288"/>
                </a:lnTo>
                <a:cubicBezTo>
                  <a:pt x="159013" y="348928"/>
                  <a:pt x="153326" y="348928"/>
                  <a:pt x="148677" y="346288"/>
                </a:cubicBezTo>
                <a:lnTo>
                  <a:pt x="57822" y="293535"/>
                </a:lnTo>
                <a:cubicBezTo>
                  <a:pt x="57050" y="293068"/>
                  <a:pt x="55812" y="292452"/>
                  <a:pt x="55194" y="291985"/>
                </a:cubicBezTo>
                <a:cubicBezTo>
                  <a:pt x="51794" y="311687"/>
                  <a:pt x="55353" y="332165"/>
                  <a:pt x="65394" y="349388"/>
                </a:cubicBezTo>
                <a:lnTo>
                  <a:pt x="65241" y="349388"/>
                </a:lnTo>
                <a:cubicBezTo>
                  <a:pt x="88882" y="390350"/>
                  <a:pt x="141110" y="404313"/>
                  <a:pt x="182059" y="380729"/>
                </a:cubicBezTo>
                <a:lnTo>
                  <a:pt x="269979" y="329840"/>
                </a:lnTo>
                <a:lnTo>
                  <a:pt x="269979" y="284541"/>
                </a:lnTo>
                <a:close/>
              </a:path>
            </a:pathLst>
          </a:custGeom>
          <a:solidFill>
            <a:schemeClr val="tx1"/>
          </a:solidFill>
          <a:ln w="146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2056" name="Picture 8" descr="Download Meta Platforms Logo in SVG Vector or PNG File Format - Logo.wine">
            <a:extLst>
              <a:ext uri="{FF2B5EF4-FFF2-40B4-BE49-F238E27FC236}">
                <a16:creationId xmlns:a16="http://schemas.microsoft.com/office/drawing/2014/main" id="{C6CAE595-0899-8D7E-2FC0-A059151B0B72}"/>
              </a:ext>
            </a:extLst>
          </p:cNvPr>
          <p:cNvPicPr>
            <a:picLocks noChangeAspect="1" noChangeArrowheads="1"/>
          </p:cNvPicPr>
          <p:nvPr/>
        </p:nvPicPr>
        <p:blipFill rotWithShape="1">
          <a:blip r:embed="rId30" cstate="screen">
            <a:extLst>
              <a:ext uri="{28A0092B-C50C-407E-A947-70E740481C1C}">
                <a14:useLocalDpi xmlns:a14="http://schemas.microsoft.com/office/drawing/2010/main"/>
              </a:ext>
            </a:extLst>
          </a:blip>
          <a:srcRect l="9039" t="36528" r="9967" b="36134"/>
          <a:stretch/>
        </p:blipFill>
        <p:spPr bwMode="auto">
          <a:xfrm>
            <a:off x="6842743" y="3507803"/>
            <a:ext cx="577752" cy="13000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zure Machine Learning Service Logo PNG Vector (AI, PDF, SVG) Free Download">
            <a:extLst>
              <a:ext uri="{FF2B5EF4-FFF2-40B4-BE49-F238E27FC236}">
                <a16:creationId xmlns:a16="http://schemas.microsoft.com/office/drawing/2014/main" id="{68C0605F-C9D0-AB9B-0777-C10F10A3F6FB}"/>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7221911" y="4206949"/>
            <a:ext cx="246259" cy="27871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4EE53B1A-42CA-CAB4-BD2D-8FED2719C193}"/>
              </a:ext>
            </a:extLst>
          </p:cNvPr>
          <p:cNvSpPr/>
          <p:nvPr/>
        </p:nvSpPr>
        <p:spPr bwMode="auto">
          <a:xfrm flipH="1">
            <a:off x="6504210" y="3117544"/>
            <a:ext cx="1648667" cy="890746"/>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800" err="1">
              <a:solidFill>
                <a:schemeClr val="tx1"/>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DA950426-D8A1-CC38-62DE-AA6B5D5B8042}"/>
              </a:ext>
            </a:extLst>
          </p:cNvPr>
          <p:cNvSpPr txBox="1"/>
          <p:nvPr/>
        </p:nvSpPr>
        <p:spPr>
          <a:xfrm>
            <a:off x="6938306" y="3713159"/>
            <a:ext cx="902008" cy="246221"/>
          </a:xfrm>
          <a:prstGeom prst="rect">
            <a:avLst/>
          </a:prstGeom>
          <a:noFill/>
        </p:spPr>
        <p:txBody>
          <a:bodyPr wrap="square" lIns="0" tIns="0" rIns="0" bIns="0" rtlCol="0">
            <a:spAutoFit/>
          </a:bodyPr>
          <a:lstStyle/>
          <a:p>
            <a:pPr algn="ctr"/>
            <a:r>
              <a:rPr lang="en-US" sz="800"/>
              <a:t>Model Catalog &amp; Fine-tuning</a:t>
            </a:r>
          </a:p>
        </p:txBody>
      </p:sp>
      <p:sp>
        <p:nvSpPr>
          <p:cNvPr id="38" name="Rectangle 37">
            <a:extLst>
              <a:ext uri="{FF2B5EF4-FFF2-40B4-BE49-F238E27FC236}">
                <a16:creationId xmlns:a16="http://schemas.microsoft.com/office/drawing/2014/main" id="{980B0025-84FD-E8F9-DFC2-C47F77F5A965}"/>
              </a:ext>
            </a:extLst>
          </p:cNvPr>
          <p:cNvSpPr/>
          <p:nvPr/>
        </p:nvSpPr>
        <p:spPr bwMode="auto">
          <a:xfrm flipH="1">
            <a:off x="6504724" y="4121233"/>
            <a:ext cx="1648667" cy="561347"/>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800" err="1">
              <a:solidFill>
                <a:schemeClr val="tx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86D31287-DC7F-A71C-4987-3B4C7D0394EB}"/>
              </a:ext>
            </a:extLst>
          </p:cNvPr>
          <p:cNvSpPr txBox="1"/>
          <p:nvPr/>
        </p:nvSpPr>
        <p:spPr>
          <a:xfrm>
            <a:off x="6623394" y="4520047"/>
            <a:ext cx="1452693" cy="138985"/>
          </a:xfrm>
          <a:prstGeom prst="rect">
            <a:avLst/>
          </a:prstGeom>
          <a:noFill/>
        </p:spPr>
        <p:txBody>
          <a:bodyPr wrap="square" lIns="0" tIns="0" rIns="0" bIns="0" rtlCol="0">
            <a:spAutoFit/>
          </a:bodyPr>
          <a:lstStyle/>
          <a:p>
            <a:pPr algn="ctr"/>
            <a:r>
              <a:rPr lang="en-US" sz="800"/>
              <a:t>Orchestration &amp; Evaluation</a:t>
            </a:r>
          </a:p>
        </p:txBody>
      </p:sp>
      <p:sp>
        <p:nvSpPr>
          <p:cNvPr id="142" name="TextBox 141">
            <a:extLst>
              <a:ext uri="{FF2B5EF4-FFF2-40B4-BE49-F238E27FC236}">
                <a16:creationId xmlns:a16="http://schemas.microsoft.com/office/drawing/2014/main" id="{2F9A9612-3EB7-8893-A0EC-0C247757C767}"/>
              </a:ext>
            </a:extLst>
          </p:cNvPr>
          <p:cNvSpPr txBox="1"/>
          <p:nvPr/>
        </p:nvSpPr>
        <p:spPr>
          <a:xfrm>
            <a:off x="10429370" y="6076949"/>
            <a:ext cx="1022684" cy="123111"/>
          </a:xfrm>
          <a:prstGeom prst="rect">
            <a:avLst/>
          </a:prstGeom>
          <a:noFill/>
        </p:spPr>
        <p:txBody>
          <a:bodyPr wrap="square" lIns="0" tIns="0" rIns="0" bIns="0" rtlCol="0">
            <a:spAutoFit/>
          </a:bodyPr>
          <a:lstStyle/>
          <a:p>
            <a:pPr algn="r"/>
            <a:r>
              <a:rPr lang="en-US" sz="800"/>
              <a:t>Governance</a:t>
            </a:r>
          </a:p>
        </p:txBody>
      </p:sp>
      <p:sp>
        <p:nvSpPr>
          <p:cNvPr id="143" name="Rectangle 142">
            <a:extLst>
              <a:ext uri="{FF2B5EF4-FFF2-40B4-BE49-F238E27FC236}">
                <a16:creationId xmlns:a16="http://schemas.microsoft.com/office/drawing/2014/main" id="{E41BAAB3-B833-E894-6CBF-4C84A5BCF3E6}"/>
              </a:ext>
            </a:extLst>
          </p:cNvPr>
          <p:cNvSpPr/>
          <p:nvPr/>
        </p:nvSpPr>
        <p:spPr bwMode="auto">
          <a:xfrm flipH="1">
            <a:off x="8725079" y="5327136"/>
            <a:ext cx="2858860" cy="722216"/>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800" err="1">
              <a:solidFill>
                <a:schemeClr val="tx1"/>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5A3AE319-0C3C-1CBF-950A-D94FA615503E}"/>
              </a:ext>
            </a:extLst>
          </p:cNvPr>
          <p:cNvSpPr/>
          <p:nvPr/>
        </p:nvSpPr>
        <p:spPr bwMode="auto">
          <a:xfrm>
            <a:off x="8910383" y="5388929"/>
            <a:ext cx="1193466" cy="57613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Microsoft Purview</a:t>
            </a:r>
          </a:p>
        </p:txBody>
      </p:sp>
      <p:pic>
        <p:nvPicPr>
          <p:cNvPr id="1026" name="Picture 2" descr="Microsoft Purview or Power BI Sentinel - Data Lineage, Monitoring ...">
            <a:extLst>
              <a:ext uri="{FF2B5EF4-FFF2-40B4-BE49-F238E27FC236}">
                <a16:creationId xmlns:a16="http://schemas.microsoft.com/office/drawing/2014/main" id="{366EE3E2-4CA7-BC74-C4EE-FA936A5B8FB6}"/>
              </a:ext>
            </a:extLst>
          </p:cNvPr>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9289062" y="5490014"/>
            <a:ext cx="409190" cy="258941"/>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le 148">
            <a:extLst>
              <a:ext uri="{FF2B5EF4-FFF2-40B4-BE49-F238E27FC236}">
                <a16:creationId xmlns:a16="http://schemas.microsoft.com/office/drawing/2014/main" id="{F2F35BB1-2734-E855-5295-E0DEE7D5210D}"/>
              </a:ext>
            </a:extLst>
          </p:cNvPr>
          <p:cNvSpPr/>
          <p:nvPr/>
        </p:nvSpPr>
        <p:spPr bwMode="auto">
          <a:xfrm>
            <a:off x="10236622" y="5390073"/>
            <a:ext cx="1193466" cy="57613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Managed Identity</a:t>
            </a:r>
          </a:p>
        </p:txBody>
      </p:sp>
      <p:pic>
        <p:nvPicPr>
          <p:cNvPr id="42" name="Picture 41">
            <a:extLst>
              <a:ext uri="{FF2B5EF4-FFF2-40B4-BE49-F238E27FC236}">
                <a16:creationId xmlns:a16="http://schemas.microsoft.com/office/drawing/2014/main" id="{DFC240F6-A496-9A8A-9082-3B27C7CA5581}"/>
              </a:ext>
            </a:extLst>
          </p:cNvPr>
          <p:cNvPicPr>
            <a:picLocks noChangeAspect="1"/>
          </p:cNvPicPr>
          <p:nvPr/>
        </p:nvPicPr>
        <p:blipFill>
          <a:blip r:embed="rId33"/>
          <a:stretch>
            <a:fillRect/>
          </a:stretch>
        </p:blipFill>
        <p:spPr>
          <a:xfrm>
            <a:off x="10684369" y="5458452"/>
            <a:ext cx="325285" cy="325285"/>
          </a:xfrm>
          <a:prstGeom prst="rect">
            <a:avLst/>
          </a:prstGeom>
        </p:spPr>
      </p:pic>
    </p:spTree>
    <p:extLst>
      <p:ext uri="{BB962C8B-B14F-4D97-AF65-F5344CB8AC3E}">
        <p14:creationId xmlns:p14="http://schemas.microsoft.com/office/powerpoint/2010/main" val="202067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anim calcmode="lin" valueType="num">
                                      <p:cBhvr>
                                        <p:cTn id="8" dur="500" fill="hold"/>
                                        <p:tgtEl>
                                          <p:spTgt spid="199"/>
                                        </p:tgtEl>
                                        <p:attrNameLst>
                                          <p:attrName>ppt_x</p:attrName>
                                        </p:attrNameLst>
                                      </p:cBhvr>
                                      <p:tavLst>
                                        <p:tav tm="0">
                                          <p:val>
                                            <p:strVal val="#ppt_x"/>
                                          </p:val>
                                        </p:tav>
                                        <p:tav tm="100000">
                                          <p:val>
                                            <p:strVal val="#ppt_x"/>
                                          </p:val>
                                        </p:tav>
                                      </p:tavLst>
                                    </p:anim>
                                    <p:anim calcmode="lin" valueType="num">
                                      <p:cBhvr>
                                        <p:cTn id="9" dur="500" fill="hold"/>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4843D-75F6-54E7-C5DA-19246A752D0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8B56911-943F-C318-ECAF-9A03D4EFC2D3}"/>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US" sz="3000">
                <a:gradFill flip="none" rotWithShape="1">
                  <a:gsLst>
                    <a:gs pos="0">
                      <a:srgbClr val="8DC8E8"/>
                    </a:gs>
                    <a:gs pos="60000">
                      <a:schemeClr val="accent6">
                        <a:lumMod val="60000"/>
                        <a:lumOff val="40000"/>
                      </a:schemeClr>
                    </a:gs>
                  </a:gsLst>
                  <a:path path="circle">
                    <a:fillToRect t="100000" r="100000"/>
                  </a:path>
                  <a:tileRect l="-100000" b="-100000"/>
                </a:gradFill>
              </a:rPr>
              <a:t>Scaling from Zero</a:t>
            </a:r>
            <a:endParaRPr lang="en-IN" sz="3000">
              <a:gradFill flip="none" rotWithShape="1">
                <a:gsLst>
                  <a:gs pos="0">
                    <a:srgbClr val="8DC8E8"/>
                  </a:gs>
                  <a:gs pos="60000">
                    <a:schemeClr val="accent6">
                      <a:lumMod val="60000"/>
                      <a:lumOff val="40000"/>
                    </a:schemeClr>
                  </a:gs>
                </a:gsLst>
                <a:path path="circle">
                  <a:fillToRect t="100000" r="100000"/>
                </a:path>
                <a:tileRect l="-100000" b="-100000"/>
              </a:gradFill>
            </a:endParaRPr>
          </a:p>
        </p:txBody>
      </p:sp>
      <p:cxnSp>
        <p:nvCxnSpPr>
          <p:cNvPr id="3" name="Straight Arrow Connector 2">
            <a:extLst>
              <a:ext uri="{FF2B5EF4-FFF2-40B4-BE49-F238E27FC236}">
                <a16:creationId xmlns:a16="http://schemas.microsoft.com/office/drawing/2014/main" id="{2D61B468-4D32-C0B9-A917-EB1F8267AAB8}"/>
              </a:ext>
            </a:extLst>
          </p:cNvPr>
          <p:cNvCxnSpPr>
            <a:cxnSpLocks/>
          </p:cNvCxnSpPr>
          <p:nvPr/>
        </p:nvCxnSpPr>
        <p:spPr>
          <a:xfrm flipV="1">
            <a:off x="1021406" y="1731525"/>
            <a:ext cx="0" cy="4474724"/>
          </a:xfrm>
          <a:prstGeom prst="straightConnector1">
            <a:avLst/>
          </a:prstGeom>
          <a:ln w="12700">
            <a:solidFill>
              <a:schemeClr val="tx1">
                <a:lumMod val="65000"/>
                <a:lumOff val="3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682C0A3-4F82-B615-437D-B16DD9DA282F}"/>
              </a:ext>
            </a:extLst>
          </p:cNvPr>
          <p:cNvCxnSpPr>
            <a:cxnSpLocks/>
          </p:cNvCxnSpPr>
          <p:nvPr/>
        </p:nvCxnSpPr>
        <p:spPr>
          <a:xfrm>
            <a:off x="661483" y="5914419"/>
            <a:ext cx="9708202" cy="0"/>
          </a:xfrm>
          <a:prstGeom prst="straightConnector1">
            <a:avLst/>
          </a:prstGeom>
          <a:ln w="12700">
            <a:solidFill>
              <a:schemeClr val="tx1">
                <a:lumMod val="65000"/>
                <a:lumOff val="3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4DCFB8E4-0998-E329-B02D-00CDBEAB44ED}"/>
              </a:ext>
            </a:extLst>
          </p:cNvPr>
          <p:cNvSpPr/>
          <p:nvPr/>
        </p:nvSpPr>
        <p:spPr bwMode="auto">
          <a:xfrm>
            <a:off x="1031131" y="1741253"/>
            <a:ext cx="7905478" cy="4086069"/>
          </a:xfrm>
          <a:custGeom>
            <a:avLst/>
            <a:gdLst>
              <a:gd name="connsiteX0" fmla="*/ 0 w 6663447"/>
              <a:gd name="connsiteY0" fmla="*/ 3570051 h 3570504"/>
              <a:gd name="connsiteX1" fmla="*/ 1653702 w 6663447"/>
              <a:gd name="connsiteY1" fmla="*/ 3492230 h 3570504"/>
              <a:gd name="connsiteX2" fmla="*/ 3404681 w 6663447"/>
              <a:gd name="connsiteY2" fmla="*/ 3083668 h 3570504"/>
              <a:gd name="connsiteX3" fmla="*/ 4931923 w 6663447"/>
              <a:gd name="connsiteY3" fmla="*/ 2383276 h 3570504"/>
              <a:gd name="connsiteX4" fmla="*/ 5914417 w 6663447"/>
              <a:gd name="connsiteY4" fmla="*/ 1420238 h 3570504"/>
              <a:gd name="connsiteX5" fmla="*/ 6663447 w 6663447"/>
              <a:gd name="connsiteY5" fmla="*/ 0 h 357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3447" h="3570504">
                <a:moveTo>
                  <a:pt x="0" y="3570051"/>
                </a:moveTo>
                <a:cubicBezTo>
                  <a:pt x="543127" y="3571672"/>
                  <a:pt x="1086255" y="3573294"/>
                  <a:pt x="1653702" y="3492230"/>
                </a:cubicBezTo>
                <a:cubicBezTo>
                  <a:pt x="2221149" y="3411166"/>
                  <a:pt x="2858311" y="3268494"/>
                  <a:pt x="3404681" y="3083668"/>
                </a:cubicBezTo>
                <a:cubicBezTo>
                  <a:pt x="3951051" y="2898842"/>
                  <a:pt x="4513634" y="2660514"/>
                  <a:pt x="4931923" y="2383276"/>
                </a:cubicBezTo>
                <a:cubicBezTo>
                  <a:pt x="5350212" y="2106038"/>
                  <a:pt x="5625830" y="1817451"/>
                  <a:pt x="5914417" y="1420238"/>
                </a:cubicBezTo>
                <a:cubicBezTo>
                  <a:pt x="6203004" y="1023025"/>
                  <a:pt x="6433225" y="511512"/>
                  <a:pt x="6663447" y="0"/>
                </a:cubicBezTo>
              </a:path>
            </a:pathLst>
          </a:custGeom>
          <a:noFill/>
          <a:ln w="34925">
            <a:gradFill>
              <a:gsLst>
                <a:gs pos="0">
                  <a:srgbClr val="00B0F0"/>
                </a:gs>
                <a:gs pos="100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HK"/>
          </a:p>
        </p:txBody>
      </p:sp>
      <p:sp>
        <p:nvSpPr>
          <p:cNvPr id="12" name="TextBox 11">
            <a:extLst>
              <a:ext uri="{FF2B5EF4-FFF2-40B4-BE49-F238E27FC236}">
                <a16:creationId xmlns:a16="http://schemas.microsoft.com/office/drawing/2014/main" id="{2009CC38-E9FA-833E-3509-9A4B4988348D}"/>
              </a:ext>
            </a:extLst>
          </p:cNvPr>
          <p:cNvSpPr txBox="1"/>
          <p:nvPr/>
        </p:nvSpPr>
        <p:spPr>
          <a:xfrm>
            <a:off x="784268" y="1383986"/>
            <a:ext cx="493725" cy="246221"/>
          </a:xfrm>
          <a:prstGeom prst="rect">
            <a:avLst/>
          </a:prstGeom>
          <a:noFill/>
        </p:spPr>
        <p:txBody>
          <a:bodyPr wrap="none" lIns="0" tIns="0" rIns="0" bIns="0" rtlCol="0">
            <a:spAutoFit/>
          </a:bodyPr>
          <a:lstStyle/>
          <a:p>
            <a:pPr algn="l"/>
            <a:r>
              <a:rPr lang="en-HK" sz="1600"/>
              <a:t>Effort</a:t>
            </a:r>
          </a:p>
        </p:txBody>
      </p:sp>
      <p:sp>
        <p:nvSpPr>
          <p:cNvPr id="13" name="TextBox 12">
            <a:extLst>
              <a:ext uri="{FF2B5EF4-FFF2-40B4-BE49-F238E27FC236}">
                <a16:creationId xmlns:a16="http://schemas.microsoft.com/office/drawing/2014/main" id="{EAFF15C4-1BF2-F52B-E95E-A245B55CA76A}"/>
              </a:ext>
            </a:extLst>
          </p:cNvPr>
          <p:cNvSpPr txBox="1"/>
          <p:nvPr/>
        </p:nvSpPr>
        <p:spPr>
          <a:xfrm>
            <a:off x="10517419" y="5791308"/>
            <a:ext cx="1013098" cy="246221"/>
          </a:xfrm>
          <a:prstGeom prst="rect">
            <a:avLst/>
          </a:prstGeom>
          <a:noFill/>
        </p:spPr>
        <p:txBody>
          <a:bodyPr wrap="none" lIns="0" tIns="0" rIns="0" bIns="0" rtlCol="0">
            <a:spAutoFit/>
          </a:bodyPr>
          <a:lstStyle/>
          <a:p>
            <a:pPr algn="l"/>
            <a:r>
              <a:rPr lang="en-HK" sz="1600"/>
              <a:t>Complexity</a:t>
            </a:r>
          </a:p>
        </p:txBody>
      </p:sp>
      <p:sp>
        <p:nvSpPr>
          <p:cNvPr id="2" name="Rectangle 1">
            <a:extLst>
              <a:ext uri="{FF2B5EF4-FFF2-40B4-BE49-F238E27FC236}">
                <a16:creationId xmlns:a16="http://schemas.microsoft.com/office/drawing/2014/main" id="{80C6F86B-08AC-5D2C-81F9-1EB9A3A3705A}"/>
              </a:ext>
            </a:extLst>
          </p:cNvPr>
          <p:cNvSpPr/>
          <p:nvPr/>
        </p:nvSpPr>
        <p:spPr bwMode="auto">
          <a:xfrm>
            <a:off x="9015851" y="1415855"/>
            <a:ext cx="2154743" cy="428586"/>
          </a:xfrm>
          <a:prstGeom prst="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altLang="zh-TW" sz="1200">
                <a:solidFill>
                  <a:srgbClr val="FFFFFF"/>
                </a:solidFill>
                <a:ea typeface="Segoe UI" pitchFamily="34" charset="0"/>
                <a:cs typeface="Segoe UI" pitchFamily="34" charset="0"/>
              </a:rPr>
              <a:t>Large-scale</a:t>
            </a:r>
            <a:r>
              <a:rPr lang="zh-TW" altLang="en-US" sz="1200">
                <a:solidFill>
                  <a:srgbClr val="FFFFFF"/>
                </a:solidFill>
                <a:ea typeface="Segoe UI" pitchFamily="34" charset="0"/>
                <a:cs typeface="Segoe UI" pitchFamily="34" charset="0"/>
              </a:rPr>
              <a:t> </a:t>
            </a:r>
            <a:br>
              <a:rPr lang="en-HK" altLang="zh-TW" sz="1200">
                <a:solidFill>
                  <a:srgbClr val="FFFFFF"/>
                </a:solidFill>
                <a:ea typeface="Segoe UI" pitchFamily="34" charset="0"/>
                <a:cs typeface="Segoe UI" pitchFamily="34" charset="0"/>
              </a:rPr>
            </a:br>
            <a:r>
              <a:rPr lang="en-HK" altLang="zh-TW" sz="1200">
                <a:solidFill>
                  <a:srgbClr val="FFFFFF"/>
                </a:solidFill>
                <a:ea typeface="Segoe UI" pitchFamily="34" charset="0"/>
                <a:cs typeface="Segoe UI" pitchFamily="34" charset="0"/>
              </a:rPr>
              <a:t>AI</a:t>
            </a:r>
            <a:r>
              <a:rPr lang="zh-TW" altLang="en-US" sz="1200">
                <a:solidFill>
                  <a:srgbClr val="FFFFFF"/>
                </a:solidFill>
                <a:ea typeface="Segoe UI" pitchFamily="34" charset="0"/>
                <a:cs typeface="Segoe UI" pitchFamily="34" charset="0"/>
              </a:rPr>
              <a:t> </a:t>
            </a:r>
            <a:r>
              <a:rPr lang="en-HK" altLang="zh-TW" sz="1200">
                <a:solidFill>
                  <a:srgbClr val="FFFFFF"/>
                </a:solidFill>
                <a:ea typeface="Segoe UI" pitchFamily="34" charset="0"/>
                <a:cs typeface="Segoe UI" pitchFamily="34" charset="0"/>
              </a:rPr>
              <a:t>Foundation</a:t>
            </a:r>
            <a:endParaRPr lang="en-HK" sz="120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AAB28692-37DD-272F-A8CB-DD81D31E3054}"/>
              </a:ext>
            </a:extLst>
          </p:cNvPr>
          <p:cNvSpPr/>
          <p:nvPr/>
        </p:nvSpPr>
        <p:spPr bwMode="auto">
          <a:xfrm>
            <a:off x="9015851" y="1921977"/>
            <a:ext cx="2154743" cy="4285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200">
                <a:solidFill>
                  <a:srgbClr val="FFFFFF"/>
                </a:solidFill>
                <a:ea typeface="Segoe UI" pitchFamily="34" charset="0"/>
                <a:cs typeface="Segoe UI" pitchFamily="34" charset="0"/>
              </a:rPr>
              <a:t>Well-Architected </a:t>
            </a:r>
            <a:br>
              <a:rPr lang="en-HK" sz="1200">
                <a:solidFill>
                  <a:srgbClr val="FFFFFF"/>
                </a:solidFill>
                <a:ea typeface="Segoe UI" pitchFamily="34" charset="0"/>
                <a:cs typeface="Segoe UI" pitchFamily="34" charset="0"/>
              </a:rPr>
            </a:br>
            <a:r>
              <a:rPr lang="en-HK" sz="1200">
                <a:solidFill>
                  <a:srgbClr val="FFFFFF"/>
                </a:solidFill>
                <a:ea typeface="Segoe UI" pitchFamily="34" charset="0"/>
                <a:cs typeface="Segoe UI" pitchFamily="34" charset="0"/>
              </a:rPr>
              <a:t>AI Governance Framework</a:t>
            </a:r>
          </a:p>
        </p:txBody>
      </p:sp>
      <p:sp>
        <p:nvSpPr>
          <p:cNvPr id="8" name="Rectangle 7">
            <a:extLst>
              <a:ext uri="{FF2B5EF4-FFF2-40B4-BE49-F238E27FC236}">
                <a16:creationId xmlns:a16="http://schemas.microsoft.com/office/drawing/2014/main" id="{3490C4F8-863B-AB44-F0E5-8777F8009510}"/>
              </a:ext>
            </a:extLst>
          </p:cNvPr>
          <p:cNvSpPr/>
          <p:nvPr/>
        </p:nvSpPr>
        <p:spPr bwMode="auto">
          <a:xfrm>
            <a:off x="4922654" y="3429145"/>
            <a:ext cx="1958857" cy="428586"/>
          </a:xfrm>
          <a:prstGeom prst="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altLang="zh-TW" sz="1200">
                <a:solidFill>
                  <a:srgbClr val="FFFFFF"/>
                </a:solidFill>
                <a:ea typeface="Segoe UI" pitchFamily="34" charset="0"/>
                <a:cs typeface="Segoe UI" pitchFamily="34" charset="0"/>
              </a:rPr>
              <a:t>Medium-scale</a:t>
            </a:r>
            <a:r>
              <a:rPr lang="zh-TW" altLang="en-US" sz="1200">
                <a:solidFill>
                  <a:srgbClr val="FFFFFF"/>
                </a:solidFill>
                <a:ea typeface="Segoe UI" pitchFamily="34" charset="0"/>
                <a:cs typeface="Segoe UI" pitchFamily="34" charset="0"/>
              </a:rPr>
              <a:t> </a:t>
            </a:r>
            <a:br>
              <a:rPr lang="en-HK" altLang="zh-TW" sz="1200">
                <a:solidFill>
                  <a:srgbClr val="FFFFFF"/>
                </a:solidFill>
                <a:ea typeface="Segoe UI" pitchFamily="34" charset="0"/>
                <a:cs typeface="Segoe UI" pitchFamily="34" charset="0"/>
              </a:rPr>
            </a:br>
            <a:r>
              <a:rPr lang="en-HK" altLang="zh-TW" sz="1200">
                <a:solidFill>
                  <a:srgbClr val="FFFFFF"/>
                </a:solidFill>
                <a:ea typeface="Segoe UI" pitchFamily="34" charset="0"/>
                <a:cs typeface="Segoe UI" pitchFamily="34" charset="0"/>
              </a:rPr>
              <a:t>AI</a:t>
            </a:r>
            <a:r>
              <a:rPr lang="zh-TW" altLang="en-US" sz="1200">
                <a:solidFill>
                  <a:srgbClr val="FFFFFF"/>
                </a:solidFill>
                <a:ea typeface="Segoe UI" pitchFamily="34" charset="0"/>
                <a:cs typeface="Segoe UI" pitchFamily="34" charset="0"/>
              </a:rPr>
              <a:t> </a:t>
            </a:r>
            <a:r>
              <a:rPr lang="en-HK" altLang="zh-TW" sz="1200">
                <a:solidFill>
                  <a:srgbClr val="FFFFFF"/>
                </a:solidFill>
                <a:ea typeface="Segoe UI" pitchFamily="34" charset="0"/>
                <a:cs typeface="Segoe UI" pitchFamily="34" charset="0"/>
              </a:rPr>
              <a:t>Foundation</a:t>
            </a:r>
            <a:endParaRPr lang="en-HK" sz="120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5492E964-D720-02A7-4440-0C8F715EB581}"/>
              </a:ext>
            </a:extLst>
          </p:cNvPr>
          <p:cNvSpPr/>
          <p:nvPr/>
        </p:nvSpPr>
        <p:spPr bwMode="auto">
          <a:xfrm>
            <a:off x="4922654" y="3935267"/>
            <a:ext cx="1958857" cy="4285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200">
                <a:solidFill>
                  <a:srgbClr val="FFFFFF"/>
                </a:solidFill>
                <a:ea typeface="Segoe UI" pitchFamily="34" charset="0"/>
                <a:cs typeface="Segoe UI" pitchFamily="34" charset="0"/>
              </a:rPr>
              <a:t>Custom</a:t>
            </a:r>
            <a:r>
              <a:rPr lang="zh-TW" altLang="en-US" sz="1200">
                <a:solidFill>
                  <a:srgbClr val="FFFFFF"/>
                </a:solidFill>
                <a:ea typeface="Segoe UI" pitchFamily="34" charset="0"/>
                <a:cs typeface="Segoe UI" pitchFamily="34" charset="0"/>
              </a:rPr>
              <a:t> </a:t>
            </a:r>
            <a:r>
              <a:rPr lang="en-HK" sz="1200">
                <a:solidFill>
                  <a:srgbClr val="FFFFFF"/>
                </a:solidFill>
                <a:ea typeface="Segoe UI" pitchFamily="34" charset="0"/>
                <a:cs typeface="Segoe UI" pitchFamily="34" charset="0"/>
              </a:rPr>
              <a:t>AI Governance </a:t>
            </a:r>
            <a:br>
              <a:rPr lang="en-HK" sz="1200">
                <a:solidFill>
                  <a:srgbClr val="FFFFFF"/>
                </a:solidFill>
                <a:ea typeface="Segoe UI" pitchFamily="34" charset="0"/>
                <a:cs typeface="Segoe UI" pitchFamily="34" charset="0"/>
              </a:rPr>
            </a:br>
            <a:r>
              <a:rPr lang="en-HK" sz="1200">
                <a:solidFill>
                  <a:srgbClr val="FFFFFF"/>
                </a:solidFill>
                <a:ea typeface="Segoe UI" pitchFamily="34" charset="0"/>
                <a:cs typeface="Segoe UI" pitchFamily="34" charset="0"/>
              </a:rPr>
              <a:t>Measures</a:t>
            </a:r>
            <a:r>
              <a:rPr lang="zh-TW" altLang="en-US" sz="1200">
                <a:solidFill>
                  <a:srgbClr val="FFFFFF"/>
                </a:solidFill>
                <a:ea typeface="Segoe UI" pitchFamily="34" charset="0"/>
                <a:cs typeface="Segoe UI" pitchFamily="34" charset="0"/>
              </a:rPr>
              <a:t> </a:t>
            </a:r>
            <a:r>
              <a:rPr lang="en-HK" altLang="zh-TW" sz="1200">
                <a:solidFill>
                  <a:srgbClr val="FFFFFF"/>
                </a:solidFill>
                <a:ea typeface="Segoe UI" pitchFamily="34" charset="0"/>
                <a:cs typeface="Segoe UI" pitchFamily="34" charset="0"/>
              </a:rPr>
              <a:t>&amp;</a:t>
            </a:r>
            <a:r>
              <a:rPr lang="zh-TW" altLang="en-US" sz="1200">
                <a:solidFill>
                  <a:srgbClr val="FFFFFF"/>
                </a:solidFill>
                <a:ea typeface="Segoe UI" pitchFamily="34" charset="0"/>
                <a:cs typeface="Segoe UI" pitchFamily="34" charset="0"/>
              </a:rPr>
              <a:t> </a:t>
            </a:r>
            <a:r>
              <a:rPr lang="en-HK" altLang="zh-TW" sz="1200">
                <a:solidFill>
                  <a:srgbClr val="FFFFFF"/>
                </a:solidFill>
                <a:ea typeface="Segoe UI" pitchFamily="34" charset="0"/>
                <a:cs typeface="Segoe UI" pitchFamily="34" charset="0"/>
              </a:rPr>
              <a:t>Setup</a:t>
            </a:r>
            <a:endParaRPr lang="en-HK" sz="12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9714C23-1296-931B-B990-9462B2F0E0D8}"/>
              </a:ext>
            </a:extLst>
          </p:cNvPr>
          <p:cNvSpPr/>
          <p:nvPr/>
        </p:nvSpPr>
        <p:spPr bwMode="auto">
          <a:xfrm>
            <a:off x="1172357" y="4646125"/>
            <a:ext cx="1958857" cy="428586"/>
          </a:xfrm>
          <a:prstGeom prst="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altLang="zh-TW" sz="1200">
                <a:solidFill>
                  <a:srgbClr val="FFFFFF"/>
                </a:solidFill>
                <a:ea typeface="Segoe UI" pitchFamily="34" charset="0"/>
                <a:cs typeface="Segoe UI" pitchFamily="34" charset="0"/>
              </a:rPr>
              <a:t>Minimum AI</a:t>
            </a:r>
            <a:r>
              <a:rPr lang="zh-TW" altLang="en-US" sz="1200">
                <a:solidFill>
                  <a:srgbClr val="FFFFFF"/>
                </a:solidFill>
                <a:ea typeface="Segoe UI" pitchFamily="34" charset="0"/>
                <a:cs typeface="Segoe UI" pitchFamily="34" charset="0"/>
              </a:rPr>
              <a:t> </a:t>
            </a:r>
            <a:r>
              <a:rPr lang="en-HK" altLang="zh-TW" sz="1200">
                <a:solidFill>
                  <a:srgbClr val="FFFFFF"/>
                </a:solidFill>
                <a:ea typeface="Segoe UI" pitchFamily="34" charset="0"/>
                <a:cs typeface="Segoe UI" pitchFamily="34" charset="0"/>
              </a:rPr>
              <a:t>Setup / Copilot</a:t>
            </a:r>
            <a:endParaRPr lang="en-HK" sz="12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711DA43E-656F-7A56-0858-B0416A704384}"/>
              </a:ext>
            </a:extLst>
          </p:cNvPr>
          <p:cNvSpPr/>
          <p:nvPr/>
        </p:nvSpPr>
        <p:spPr bwMode="auto">
          <a:xfrm>
            <a:off x="1172357" y="5152247"/>
            <a:ext cx="1958857" cy="4285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HK" sz="1200">
                <a:solidFill>
                  <a:srgbClr val="FFFFFF"/>
                </a:solidFill>
                <a:ea typeface="Segoe UI" pitchFamily="34" charset="0"/>
                <a:cs typeface="Segoe UI" pitchFamily="34" charset="0"/>
              </a:rPr>
              <a:t>Default Governance </a:t>
            </a:r>
          </a:p>
        </p:txBody>
      </p:sp>
    </p:spTree>
    <p:extLst>
      <p:ext uri="{BB962C8B-B14F-4D97-AF65-F5344CB8AC3E}">
        <p14:creationId xmlns:p14="http://schemas.microsoft.com/office/powerpoint/2010/main" val="25184434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DC04A-645A-80BD-28C2-C8E6B771698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60A18C0-51D6-FAF2-F016-85F6065C6FF3}"/>
              </a:ext>
            </a:extLst>
          </p:cNvPr>
          <p:cNvSpPr/>
          <p:nvPr/>
        </p:nvSpPr>
        <p:spPr bwMode="auto">
          <a:xfrm>
            <a:off x="781568" y="1597690"/>
            <a:ext cx="5910472" cy="3294350"/>
          </a:xfrm>
          <a:prstGeom prst="rect">
            <a:avLst/>
          </a:prstGeom>
          <a:noFill/>
          <a:ln w="3175">
            <a:gradFill>
              <a:gsLst>
                <a:gs pos="0">
                  <a:srgbClr val="F4364C"/>
                </a:gs>
                <a:gs pos="100000">
                  <a:schemeClr val="accent1">
                    <a:lumMod val="45000"/>
                    <a:lumOff val="55000"/>
                  </a:schemeClr>
                </a:gs>
              </a:gsLst>
              <a:lin ang="2700000" scaled="0"/>
            </a:gra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200"/>
              </a:spcBef>
            </a:pPr>
            <a:r>
              <a:rPr lang="en-US" sz="1100">
                <a:solidFill>
                  <a:schemeClr val="tx1"/>
                </a:solidFill>
                <a:latin typeface="+mj-lt"/>
              </a:rPr>
              <a:t>Document Ingestion &amp; Management</a:t>
            </a:r>
          </a:p>
        </p:txBody>
      </p:sp>
      <p:sp>
        <p:nvSpPr>
          <p:cNvPr id="3" name="Rectangle 2">
            <a:extLst>
              <a:ext uri="{FF2B5EF4-FFF2-40B4-BE49-F238E27FC236}">
                <a16:creationId xmlns:a16="http://schemas.microsoft.com/office/drawing/2014/main" id="{BD9FD3D2-49D6-542B-4F17-A2CC5B43AA23}"/>
              </a:ext>
            </a:extLst>
          </p:cNvPr>
          <p:cNvSpPr/>
          <p:nvPr/>
        </p:nvSpPr>
        <p:spPr bwMode="auto">
          <a:xfrm>
            <a:off x="6827467" y="1597690"/>
            <a:ext cx="4659457" cy="3294350"/>
          </a:xfrm>
          <a:prstGeom prst="rect">
            <a:avLst/>
          </a:prstGeom>
          <a:noFill/>
          <a:ln w="3175">
            <a:gradFill>
              <a:gsLst>
                <a:gs pos="0">
                  <a:srgbClr val="F4364C"/>
                </a:gs>
                <a:gs pos="100000">
                  <a:schemeClr val="accent1">
                    <a:lumMod val="45000"/>
                    <a:lumOff val="55000"/>
                  </a:schemeClr>
                </a:gs>
              </a:gsLst>
              <a:lin ang="8100000" scaled="0"/>
            </a:gra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spcBef>
                <a:spcPts val="200"/>
              </a:spcBef>
            </a:pPr>
            <a:r>
              <a:rPr lang="en-US" sz="1100">
                <a:solidFill>
                  <a:schemeClr val="tx1"/>
                </a:solidFill>
                <a:latin typeface="+mj-lt"/>
              </a:rPr>
              <a:t>Answering/End user</a:t>
            </a:r>
          </a:p>
        </p:txBody>
      </p:sp>
      <p:sp>
        <p:nvSpPr>
          <p:cNvPr id="45" name="Rectangle 44">
            <a:extLst>
              <a:ext uri="{FF2B5EF4-FFF2-40B4-BE49-F238E27FC236}">
                <a16:creationId xmlns:a16="http://schemas.microsoft.com/office/drawing/2014/main" id="{0DD1221E-4010-8E37-D272-0989F9A81F27}"/>
              </a:ext>
            </a:extLst>
          </p:cNvPr>
          <p:cNvSpPr/>
          <p:nvPr/>
        </p:nvSpPr>
        <p:spPr bwMode="auto">
          <a:xfrm>
            <a:off x="3753476" y="1809549"/>
            <a:ext cx="5354205" cy="2982774"/>
          </a:xfrm>
          <a:prstGeom prst="rect">
            <a:avLst/>
          </a:prstGeom>
          <a:gradFill>
            <a:gsLst>
              <a:gs pos="0">
                <a:srgbClr val="0078D4">
                  <a:alpha val="20000"/>
                </a:srgbClr>
              </a:gs>
              <a:gs pos="100000">
                <a:srgbClr val="D59ED7">
                  <a:alpha val="20000"/>
                </a:srgbClr>
              </a:gs>
            </a:gsLst>
            <a:path path="circle">
              <a:fillToRect t="100000" r="100000"/>
            </a:path>
          </a:gra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4" name="Rectangle 13">
            <a:extLst>
              <a:ext uri="{FF2B5EF4-FFF2-40B4-BE49-F238E27FC236}">
                <a16:creationId xmlns:a16="http://schemas.microsoft.com/office/drawing/2014/main" id="{CFB3E8FD-2A15-BD4C-C89F-DFAAD27DF51D}"/>
              </a:ext>
            </a:extLst>
          </p:cNvPr>
          <p:cNvSpPr/>
          <p:nvPr/>
        </p:nvSpPr>
        <p:spPr bwMode="auto">
          <a:xfrm>
            <a:off x="334888" y="1328699"/>
            <a:ext cx="11522223" cy="3776255"/>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5" name="Title 4">
            <a:extLst>
              <a:ext uri="{FF2B5EF4-FFF2-40B4-BE49-F238E27FC236}">
                <a16:creationId xmlns:a16="http://schemas.microsoft.com/office/drawing/2014/main" id="{315461D5-F6AB-9CBD-9E0F-749A1BBFFF27}"/>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GB" sz="3000">
                <a:gradFill flip="none" rotWithShape="1">
                  <a:gsLst>
                    <a:gs pos="0">
                      <a:srgbClr val="8DC8E8"/>
                    </a:gs>
                    <a:gs pos="60000">
                      <a:schemeClr val="accent6">
                        <a:lumMod val="60000"/>
                        <a:lumOff val="40000"/>
                      </a:schemeClr>
                    </a:gs>
                  </a:gsLst>
                  <a:path path="circle">
                    <a:fillToRect t="100000" r="100000"/>
                  </a:path>
                  <a:tileRect l="-100000" b="-100000"/>
                </a:gradFill>
              </a:rPr>
              <a:t>Industry Use Case #1 : Internal / HR Assistant</a:t>
            </a:r>
          </a:p>
        </p:txBody>
      </p:sp>
      <p:sp>
        <p:nvSpPr>
          <p:cNvPr id="94" name="Rectangle 93">
            <a:extLst>
              <a:ext uri="{FF2B5EF4-FFF2-40B4-BE49-F238E27FC236}">
                <a16:creationId xmlns:a16="http://schemas.microsoft.com/office/drawing/2014/main" id="{E42EAB7B-C7A7-38BB-48D1-CB941257DE04}"/>
              </a:ext>
            </a:extLst>
          </p:cNvPr>
          <p:cNvSpPr/>
          <p:nvPr/>
        </p:nvSpPr>
        <p:spPr bwMode="auto">
          <a:xfrm>
            <a:off x="1238878" y="2735961"/>
            <a:ext cx="1461348" cy="2147998"/>
          </a:xfrm>
          <a:prstGeom prst="rect">
            <a:avLst/>
          </a:prstGeom>
          <a:noFill/>
          <a:ln w="6350">
            <a:solidFill>
              <a:schemeClr val="bg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6" name="Title 4">
            <a:extLst>
              <a:ext uri="{FF2B5EF4-FFF2-40B4-BE49-F238E27FC236}">
                <a16:creationId xmlns:a16="http://schemas.microsoft.com/office/drawing/2014/main" id="{31105259-85D9-B2B6-9D6A-453273283585}"/>
              </a:ext>
            </a:extLst>
          </p:cNvPr>
          <p:cNvSpPr txBox="1">
            <a:spLocks/>
          </p:cNvSpPr>
          <p:nvPr/>
        </p:nvSpPr>
        <p:spPr>
          <a:xfrm>
            <a:off x="652705" y="1183729"/>
            <a:ext cx="2637443" cy="276999"/>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800">
                <a:gradFill flip="none" rotWithShape="1">
                  <a:gsLst>
                    <a:gs pos="0">
                      <a:srgbClr val="8DC8E8"/>
                    </a:gs>
                    <a:gs pos="60000">
                      <a:schemeClr val="accent6">
                        <a:lumMod val="60000"/>
                        <a:lumOff val="40000"/>
                      </a:schemeClr>
                    </a:gs>
                  </a:gsLst>
                  <a:path path="circle">
                    <a:fillToRect t="100000" r="100000"/>
                  </a:path>
                  <a:tileRect l="-100000" b="-100000"/>
                </a:gradFill>
              </a:rPr>
              <a:t>Reference Architecture</a:t>
            </a:r>
          </a:p>
        </p:txBody>
      </p:sp>
      <p:sp>
        <p:nvSpPr>
          <p:cNvPr id="24" name="TextBox 23">
            <a:extLst>
              <a:ext uri="{FF2B5EF4-FFF2-40B4-BE49-F238E27FC236}">
                <a16:creationId xmlns:a16="http://schemas.microsoft.com/office/drawing/2014/main" id="{1CD2FDAA-D420-8DC4-96DE-90CE2E7F1FEB}"/>
              </a:ext>
              <a:ext uri="{C183D7F6-B498-43B3-948B-1728B52AA6E4}">
                <adec:decorative xmlns:adec="http://schemas.microsoft.com/office/drawing/2017/decorative" val="1"/>
              </a:ext>
            </a:extLst>
          </p:cNvPr>
          <p:cNvSpPr txBox="1"/>
          <p:nvPr/>
        </p:nvSpPr>
        <p:spPr>
          <a:xfrm>
            <a:off x="784108" y="6403276"/>
            <a:ext cx="10773463" cy="271356"/>
          </a:xfrm>
          <a:prstGeom prst="roundRect">
            <a:avLst>
              <a:gd name="adj" fmla="val 50000"/>
            </a:avLst>
          </a:prstGeom>
          <a:solidFill>
            <a:schemeClr val="accent3">
              <a:lumMod val="20000"/>
              <a:lumOff val="80000"/>
            </a:schemeClr>
          </a:solidFill>
          <a:ln>
            <a:noFill/>
          </a:ln>
          <a:effectLst/>
        </p:spPr>
        <p:txBody>
          <a:bodyPr wrap="square" lIns="91440" tIns="91440" rIns="91440" bIns="91440" rtlCol="0" anchor="ctr" anchorCtr="0">
            <a:noAutofit/>
          </a:bodyPr>
          <a:lstStyle>
            <a:defPPr>
              <a:defRPr lang="en-US"/>
            </a:defPPr>
            <a:lvl1pPr algn="ctr" defTabSz="932472" fontAlgn="base">
              <a:spcBef>
                <a:spcPct val="0"/>
              </a:spcBef>
              <a:spcAft>
                <a:spcPct val="0"/>
              </a:spcAft>
              <a:defRPr sz="1100" b="1" i="0">
                <a:solidFill>
                  <a:srgbClr val="49C5B1"/>
                </a:solidFill>
                <a:effectLst/>
                <a:latin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Chat with Your Data Solution Accelerator - </a:t>
            </a:r>
            <a:r>
              <a:rPr lang="en-US">
                <a:hlinkClick r:id="rId3">
                  <a:extLst>
                    <a:ext uri="{A12FA001-AC4F-418D-AE19-62706E023703}">
                      <ahyp:hlinkClr xmlns:ahyp="http://schemas.microsoft.com/office/drawing/2018/hyperlinkcolor" val="tx"/>
                    </a:ext>
                  </a:extLst>
                </a:hlinkClick>
              </a:rPr>
              <a:t>https://github.com/Azure-Samples/chat-with-your-data-solution-accelerator</a:t>
            </a:r>
            <a:endParaRPr lang="en-US"/>
          </a:p>
        </p:txBody>
      </p:sp>
      <p:sp>
        <p:nvSpPr>
          <p:cNvPr id="25" name="Text Placeholder 2">
            <a:extLst>
              <a:ext uri="{FF2B5EF4-FFF2-40B4-BE49-F238E27FC236}">
                <a16:creationId xmlns:a16="http://schemas.microsoft.com/office/drawing/2014/main" id="{C3B5C965-482D-846C-165C-FE9B6925294B}"/>
              </a:ext>
            </a:extLst>
          </p:cNvPr>
          <p:cNvSpPr>
            <a:spLocks noGrp="1"/>
          </p:cNvSpPr>
          <p:nvPr/>
        </p:nvSpPr>
        <p:spPr>
          <a:xfrm>
            <a:off x="2561210" y="5482898"/>
            <a:ext cx="8996363" cy="492443"/>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GB" sz="1600">
                <a:solidFill>
                  <a:schemeClr val="tx1"/>
                </a:solidFill>
              </a:rPr>
              <a:t>This combines the capabilities of document retrieval and response synthesis to create a conversational search experience for internal users.</a:t>
            </a:r>
          </a:p>
        </p:txBody>
      </p:sp>
      <p:sp>
        <p:nvSpPr>
          <p:cNvPr id="26" name="Title 1">
            <a:extLst>
              <a:ext uri="{FF2B5EF4-FFF2-40B4-BE49-F238E27FC236}">
                <a16:creationId xmlns:a16="http://schemas.microsoft.com/office/drawing/2014/main" id="{3C8B73D0-5F70-00FF-B468-D8D28ABB745D}"/>
              </a:ext>
            </a:extLst>
          </p:cNvPr>
          <p:cNvSpPr>
            <a:spLocks noGrp="1"/>
          </p:cNvSpPr>
          <p:nvPr/>
        </p:nvSpPr>
        <p:spPr>
          <a:xfrm>
            <a:off x="481255" y="5489274"/>
            <a:ext cx="1751618" cy="49244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Chat with your data</a:t>
            </a:r>
          </a:p>
        </p:txBody>
      </p:sp>
      <p:cxnSp>
        <p:nvCxnSpPr>
          <p:cNvPr id="29" name="Straight Connector 28">
            <a:extLst>
              <a:ext uri="{FF2B5EF4-FFF2-40B4-BE49-F238E27FC236}">
                <a16:creationId xmlns:a16="http://schemas.microsoft.com/office/drawing/2014/main" id="{D7B0E6D7-B2A6-48BD-8BBF-B17386D377C2}"/>
              </a:ext>
            </a:extLst>
          </p:cNvPr>
          <p:cNvCxnSpPr>
            <a:cxnSpLocks/>
          </p:cNvCxnSpPr>
          <p:nvPr/>
        </p:nvCxnSpPr>
        <p:spPr>
          <a:xfrm>
            <a:off x="2387313" y="5356436"/>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9DF400F-D13D-205D-4030-C7EA3F734E34}"/>
              </a:ext>
            </a:extLst>
          </p:cNvPr>
          <p:cNvSpPr/>
          <p:nvPr/>
        </p:nvSpPr>
        <p:spPr bwMode="auto">
          <a:xfrm>
            <a:off x="1745475" y="1979171"/>
            <a:ext cx="1757297" cy="756790"/>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algn="ctr">
              <a:spcBef>
                <a:spcPts val="200"/>
              </a:spcBef>
            </a:pPr>
            <a:r>
              <a:rPr lang="en-US" sz="900">
                <a:solidFill>
                  <a:schemeClr val="tx1"/>
                </a:solidFill>
                <a:latin typeface="+mj-lt"/>
              </a:rPr>
              <a:t>Admin UI</a:t>
            </a:r>
          </a:p>
          <a:p>
            <a:pPr algn="ctr">
              <a:spcBef>
                <a:spcPts val="200"/>
              </a:spcBef>
            </a:pPr>
            <a:r>
              <a:rPr lang="en-US" sz="800">
                <a:solidFill>
                  <a:schemeClr val="tx1"/>
                </a:solidFill>
              </a:rPr>
              <a:t>Configure chunking &amp; prompts; upload new documents</a:t>
            </a:r>
          </a:p>
        </p:txBody>
      </p:sp>
      <p:sp>
        <p:nvSpPr>
          <p:cNvPr id="7" name="Rectangle 6">
            <a:extLst>
              <a:ext uri="{FF2B5EF4-FFF2-40B4-BE49-F238E27FC236}">
                <a16:creationId xmlns:a16="http://schemas.microsoft.com/office/drawing/2014/main" id="{47053685-8C6E-0FEF-4AA5-CCD683F9F9BE}"/>
              </a:ext>
            </a:extLst>
          </p:cNvPr>
          <p:cNvSpPr/>
          <p:nvPr/>
        </p:nvSpPr>
        <p:spPr bwMode="auto">
          <a:xfrm>
            <a:off x="1811902" y="2952596"/>
            <a:ext cx="1629287" cy="6853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algn="ctr">
              <a:spcBef>
                <a:spcPts val="200"/>
              </a:spcBef>
            </a:pPr>
            <a:r>
              <a:rPr lang="en-US" sz="900">
                <a:solidFill>
                  <a:schemeClr val="tx1"/>
                </a:solidFill>
                <a:latin typeface="+mj-lt"/>
              </a:rPr>
              <a:t>Function Apps</a:t>
            </a:r>
          </a:p>
          <a:p>
            <a:pPr algn="ctr">
              <a:spcBef>
                <a:spcPts val="200"/>
              </a:spcBef>
            </a:pPr>
            <a:r>
              <a:rPr lang="en-US" sz="800">
                <a:solidFill>
                  <a:schemeClr val="tx1"/>
                </a:solidFill>
              </a:rPr>
              <a:t>Read files, process, chunk, embed, and store results</a:t>
            </a:r>
          </a:p>
        </p:txBody>
      </p:sp>
      <p:sp>
        <p:nvSpPr>
          <p:cNvPr id="8" name="Rectangle 7">
            <a:extLst>
              <a:ext uri="{FF2B5EF4-FFF2-40B4-BE49-F238E27FC236}">
                <a16:creationId xmlns:a16="http://schemas.microsoft.com/office/drawing/2014/main" id="{41F6A906-1A80-9E06-80FD-079170E1B0FC}"/>
              </a:ext>
            </a:extLst>
          </p:cNvPr>
          <p:cNvSpPr/>
          <p:nvPr/>
        </p:nvSpPr>
        <p:spPr bwMode="auto">
          <a:xfrm>
            <a:off x="985289" y="4058156"/>
            <a:ext cx="1237562" cy="6853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b" anchorCtr="0" forceAA="0" compatLnSpc="1">
            <a:prstTxWarp prst="textNoShape">
              <a:avLst/>
            </a:prstTxWarp>
            <a:noAutofit/>
          </a:bodyPr>
          <a:lstStyle/>
          <a:p>
            <a:pPr algn="ctr">
              <a:spcBef>
                <a:spcPts val="200"/>
              </a:spcBef>
            </a:pPr>
            <a:r>
              <a:rPr lang="en-US" sz="900">
                <a:solidFill>
                  <a:schemeClr val="tx1"/>
                </a:solidFill>
                <a:latin typeface="+mj-lt"/>
              </a:rPr>
              <a:t>Storage Accounts</a:t>
            </a:r>
          </a:p>
          <a:p>
            <a:pPr algn="ctr">
              <a:spcBef>
                <a:spcPts val="200"/>
              </a:spcBef>
            </a:pPr>
            <a:r>
              <a:rPr lang="en-US" sz="800">
                <a:solidFill>
                  <a:schemeClr val="tx1"/>
                </a:solidFill>
              </a:rPr>
              <a:t>Stores raw documents</a:t>
            </a:r>
          </a:p>
        </p:txBody>
      </p:sp>
      <p:sp>
        <p:nvSpPr>
          <p:cNvPr id="9" name="Rectangle 8">
            <a:extLst>
              <a:ext uri="{FF2B5EF4-FFF2-40B4-BE49-F238E27FC236}">
                <a16:creationId xmlns:a16="http://schemas.microsoft.com/office/drawing/2014/main" id="{286B5EED-A46C-44A5-EF77-A94AD806B149}"/>
              </a:ext>
            </a:extLst>
          </p:cNvPr>
          <p:cNvSpPr/>
          <p:nvPr/>
        </p:nvSpPr>
        <p:spPr bwMode="auto">
          <a:xfrm>
            <a:off x="4345330" y="3673309"/>
            <a:ext cx="1514090" cy="53816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b" anchorCtr="0" forceAA="0" compatLnSpc="1">
            <a:prstTxWarp prst="textNoShape">
              <a:avLst/>
            </a:prstTxWarp>
            <a:noAutofit/>
          </a:bodyPr>
          <a:lstStyle/>
          <a:p>
            <a:pPr algn="ctr">
              <a:spcBef>
                <a:spcPts val="200"/>
              </a:spcBef>
            </a:pPr>
            <a:r>
              <a:rPr lang="en-US" sz="900">
                <a:solidFill>
                  <a:schemeClr val="tx1"/>
                </a:solidFill>
                <a:latin typeface="+mj-lt"/>
              </a:rPr>
              <a:t>Azure OpenAI</a:t>
            </a:r>
            <a:endParaRPr lang="en-US" sz="900">
              <a:solidFill>
                <a:schemeClr val="tx1"/>
              </a:solidFill>
            </a:endParaRPr>
          </a:p>
        </p:txBody>
      </p:sp>
      <p:sp>
        <p:nvSpPr>
          <p:cNvPr id="10" name="Rectangle 9">
            <a:extLst>
              <a:ext uri="{FF2B5EF4-FFF2-40B4-BE49-F238E27FC236}">
                <a16:creationId xmlns:a16="http://schemas.microsoft.com/office/drawing/2014/main" id="{D1D1D1C0-7E7F-72CF-D608-D2D2C0EF7E82}"/>
              </a:ext>
            </a:extLst>
          </p:cNvPr>
          <p:cNvSpPr/>
          <p:nvPr/>
        </p:nvSpPr>
        <p:spPr bwMode="auto">
          <a:xfrm>
            <a:off x="4345330" y="2133456"/>
            <a:ext cx="1514089" cy="72384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b" anchorCtr="0" forceAA="0" compatLnSpc="1">
            <a:prstTxWarp prst="textNoShape">
              <a:avLst/>
            </a:prstTxWarp>
            <a:noAutofit/>
          </a:bodyPr>
          <a:lstStyle/>
          <a:p>
            <a:pPr algn="ctr">
              <a:spcBef>
                <a:spcPts val="200"/>
              </a:spcBef>
            </a:pPr>
            <a:r>
              <a:rPr lang="en-US" sz="900">
                <a:solidFill>
                  <a:schemeClr val="tx1"/>
                </a:solidFill>
                <a:latin typeface="+mj-lt"/>
              </a:rPr>
              <a:t>Doc Intelligence</a:t>
            </a:r>
          </a:p>
          <a:p>
            <a:pPr algn="ctr">
              <a:lnSpc>
                <a:spcPts val="1080"/>
              </a:lnSpc>
              <a:spcBef>
                <a:spcPts val="200"/>
              </a:spcBef>
            </a:pPr>
            <a:r>
              <a:rPr kumimoji="0" lang="en-US" sz="900" b="0" i="0" u="none" strike="noStrike" kern="1200" cap="none" spc="0" normalizeH="0" baseline="0" noProof="0">
                <a:ln>
                  <a:noFill/>
                </a:ln>
                <a:solidFill>
                  <a:schemeClr val="tx1"/>
                </a:solidFill>
                <a:effectLst/>
                <a:uLnTx/>
                <a:uFillTx/>
                <a:ea typeface="+mn-ea"/>
                <a:cs typeface="+mn-cs"/>
              </a:rPr>
              <a:t>Extract from documents</a:t>
            </a:r>
          </a:p>
        </p:txBody>
      </p:sp>
      <p:pic>
        <p:nvPicPr>
          <p:cNvPr id="11" name="Graphic 10">
            <a:extLst>
              <a:ext uri="{FF2B5EF4-FFF2-40B4-BE49-F238E27FC236}">
                <a16:creationId xmlns:a16="http://schemas.microsoft.com/office/drawing/2014/main" id="{45F0A84D-4A6B-8C9A-EE1E-9BE08628E8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9196" y="2991317"/>
            <a:ext cx="213553" cy="212790"/>
          </a:xfrm>
          <a:prstGeom prst="rect">
            <a:avLst/>
          </a:prstGeom>
        </p:spPr>
      </p:pic>
      <p:pic>
        <p:nvPicPr>
          <p:cNvPr id="12" name="Graphic 11">
            <a:extLst>
              <a:ext uri="{FF2B5EF4-FFF2-40B4-BE49-F238E27FC236}">
                <a16:creationId xmlns:a16="http://schemas.microsoft.com/office/drawing/2014/main" id="{7D42E279-38F8-D83B-A790-4A2A449F42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6932" y="4158059"/>
            <a:ext cx="261879" cy="256971"/>
          </a:xfrm>
          <a:prstGeom prst="rect">
            <a:avLst/>
          </a:prstGeom>
        </p:spPr>
      </p:pic>
      <p:pic>
        <p:nvPicPr>
          <p:cNvPr id="13" name="Graphic 12">
            <a:extLst>
              <a:ext uri="{FF2B5EF4-FFF2-40B4-BE49-F238E27FC236}">
                <a16:creationId xmlns:a16="http://schemas.microsoft.com/office/drawing/2014/main" id="{A92D997C-044F-3CCB-933D-3087CDC518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0667" y="2018598"/>
            <a:ext cx="233418" cy="229044"/>
          </a:xfrm>
          <a:prstGeom prst="rect">
            <a:avLst/>
          </a:prstGeom>
        </p:spPr>
      </p:pic>
      <p:sp>
        <p:nvSpPr>
          <p:cNvPr id="15" name="Rectangle 14">
            <a:extLst>
              <a:ext uri="{FF2B5EF4-FFF2-40B4-BE49-F238E27FC236}">
                <a16:creationId xmlns:a16="http://schemas.microsoft.com/office/drawing/2014/main" id="{6307FB4C-85E4-AFFB-509F-3F06AACE6B33}"/>
              </a:ext>
            </a:extLst>
          </p:cNvPr>
          <p:cNvSpPr/>
          <p:nvPr/>
        </p:nvSpPr>
        <p:spPr bwMode="auto">
          <a:xfrm>
            <a:off x="9404606" y="3143491"/>
            <a:ext cx="1392912" cy="85316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b" anchorCtr="0" forceAA="0" compatLnSpc="1">
            <a:prstTxWarp prst="textNoShape">
              <a:avLst/>
            </a:prstTxWarp>
            <a:noAutofit/>
          </a:bodyPr>
          <a:lstStyle/>
          <a:p>
            <a:pPr algn="ctr">
              <a:spcBef>
                <a:spcPts val="200"/>
              </a:spcBef>
            </a:pPr>
            <a:r>
              <a:rPr lang="en-US" sz="900">
                <a:solidFill>
                  <a:schemeClr val="tx1"/>
                </a:solidFill>
                <a:latin typeface="+mj-lt"/>
              </a:rPr>
              <a:t>Chat Frontend (JS) + Backend</a:t>
            </a:r>
          </a:p>
          <a:p>
            <a:pPr algn="ctr">
              <a:spcBef>
                <a:spcPts val="200"/>
              </a:spcBef>
            </a:pPr>
            <a:r>
              <a:rPr lang="en-US" sz="800">
                <a:solidFill>
                  <a:schemeClr val="tx1"/>
                </a:solidFill>
              </a:rPr>
              <a:t>Chat interface for users</a:t>
            </a:r>
          </a:p>
        </p:txBody>
      </p:sp>
      <p:sp>
        <p:nvSpPr>
          <p:cNvPr id="16" name="Rectangle 15">
            <a:extLst>
              <a:ext uri="{FF2B5EF4-FFF2-40B4-BE49-F238E27FC236}">
                <a16:creationId xmlns:a16="http://schemas.microsoft.com/office/drawing/2014/main" id="{AA092BEE-DDC1-4D33-D4D7-4A3118971176}"/>
              </a:ext>
            </a:extLst>
          </p:cNvPr>
          <p:cNvSpPr/>
          <p:nvPr/>
        </p:nvSpPr>
        <p:spPr bwMode="auto">
          <a:xfrm>
            <a:off x="7113679" y="2088277"/>
            <a:ext cx="1392912" cy="723845"/>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b" anchorCtr="0" forceAA="0" compatLnSpc="1">
            <a:prstTxWarp prst="textNoShape">
              <a:avLst/>
            </a:prstTxWarp>
            <a:noAutofit/>
          </a:bodyPr>
          <a:lstStyle/>
          <a:p>
            <a:pPr algn="ctr">
              <a:spcBef>
                <a:spcPts val="200"/>
              </a:spcBef>
            </a:pPr>
            <a:r>
              <a:rPr lang="en-US" sz="900">
                <a:solidFill>
                  <a:schemeClr val="tx1"/>
                </a:solidFill>
                <a:latin typeface="+mj-lt"/>
              </a:rPr>
              <a:t>Speech Service</a:t>
            </a:r>
          </a:p>
          <a:p>
            <a:pPr algn="ctr">
              <a:spcBef>
                <a:spcPts val="200"/>
              </a:spcBef>
            </a:pPr>
            <a:r>
              <a:rPr lang="en-US" sz="800">
                <a:solidFill>
                  <a:schemeClr val="tx1"/>
                </a:solidFill>
              </a:rPr>
              <a:t>Chat interface for users</a:t>
            </a:r>
          </a:p>
        </p:txBody>
      </p:sp>
      <p:sp>
        <p:nvSpPr>
          <p:cNvPr id="17" name="Rectangle 16">
            <a:extLst>
              <a:ext uri="{FF2B5EF4-FFF2-40B4-BE49-F238E27FC236}">
                <a16:creationId xmlns:a16="http://schemas.microsoft.com/office/drawing/2014/main" id="{09F0592F-1383-636B-E850-41B7966BB74F}"/>
              </a:ext>
            </a:extLst>
          </p:cNvPr>
          <p:cNvSpPr/>
          <p:nvPr/>
        </p:nvSpPr>
        <p:spPr bwMode="auto">
          <a:xfrm>
            <a:off x="7062161" y="3145802"/>
            <a:ext cx="1532203" cy="85316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algn="ctr">
              <a:spcBef>
                <a:spcPts val="200"/>
              </a:spcBef>
            </a:pPr>
            <a:r>
              <a:rPr lang="en-US" sz="900">
                <a:solidFill>
                  <a:schemeClr val="tx1"/>
                </a:solidFill>
                <a:latin typeface="+mj-lt"/>
              </a:rPr>
              <a:t>Azure Al Search</a:t>
            </a:r>
          </a:p>
          <a:p>
            <a:pPr algn="ctr">
              <a:spcBef>
                <a:spcPts val="200"/>
              </a:spcBef>
            </a:pPr>
            <a:r>
              <a:rPr lang="en-US" sz="800">
                <a:solidFill>
                  <a:schemeClr val="tx1"/>
                </a:solidFill>
              </a:rPr>
              <a:t>Stores extracted documents and embeddings</a:t>
            </a:r>
          </a:p>
        </p:txBody>
      </p:sp>
      <p:pic>
        <p:nvPicPr>
          <p:cNvPr id="19" name="Graphic 18">
            <a:extLst>
              <a:ext uri="{FF2B5EF4-FFF2-40B4-BE49-F238E27FC236}">
                <a16:creationId xmlns:a16="http://schemas.microsoft.com/office/drawing/2014/main" id="{C798FC38-BE0B-DC83-BF92-75F504FDA5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4353" y="3221602"/>
            <a:ext cx="233418" cy="229044"/>
          </a:xfrm>
          <a:prstGeom prst="rect">
            <a:avLst/>
          </a:prstGeom>
        </p:spPr>
      </p:pic>
      <p:pic>
        <p:nvPicPr>
          <p:cNvPr id="20" name="Picture 19">
            <a:extLst>
              <a:ext uri="{FF2B5EF4-FFF2-40B4-BE49-F238E27FC236}">
                <a16:creationId xmlns:a16="http://schemas.microsoft.com/office/drawing/2014/main" id="{D600D2A3-F8C2-D732-1ED1-5B06DD2A06D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53560" y="2173614"/>
            <a:ext cx="274651" cy="273670"/>
          </a:xfrm>
          <a:prstGeom prst="rect">
            <a:avLst/>
          </a:prstGeom>
        </p:spPr>
      </p:pic>
      <p:pic>
        <p:nvPicPr>
          <p:cNvPr id="23" name="Graphic 22">
            <a:extLst>
              <a:ext uri="{FF2B5EF4-FFF2-40B4-BE49-F238E27FC236}">
                <a16:creationId xmlns:a16="http://schemas.microsoft.com/office/drawing/2014/main" id="{B9B5FFAD-D7A2-7370-6309-3585685443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8137" y="3233821"/>
            <a:ext cx="240250" cy="235747"/>
          </a:xfrm>
          <a:prstGeom prst="rect">
            <a:avLst/>
          </a:prstGeom>
        </p:spPr>
      </p:pic>
      <p:pic>
        <p:nvPicPr>
          <p:cNvPr id="30" name="Graphic 29">
            <a:extLst>
              <a:ext uri="{FF2B5EF4-FFF2-40B4-BE49-F238E27FC236}">
                <a16:creationId xmlns:a16="http://schemas.microsoft.com/office/drawing/2014/main" id="{6083FC8F-ECD8-0582-FAAB-24CB476329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53983" y="2218020"/>
            <a:ext cx="250017" cy="245332"/>
          </a:xfrm>
          <a:prstGeom prst="rect">
            <a:avLst/>
          </a:prstGeom>
        </p:spPr>
      </p:pic>
      <p:cxnSp>
        <p:nvCxnSpPr>
          <p:cNvPr id="31" name="Straight Arrow Connector 96">
            <a:extLst>
              <a:ext uri="{FF2B5EF4-FFF2-40B4-BE49-F238E27FC236}">
                <a16:creationId xmlns:a16="http://schemas.microsoft.com/office/drawing/2014/main" id="{E03B0790-A5B1-0961-EAC9-D9C1A6731BF0}"/>
              </a:ext>
            </a:extLst>
          </p:cNvPr>
          <p:cNvCxnSpPr>
            <a:cxnSpLocks/>
            <a:stCxn id="7" idx="3"/>
            <a:endCxn id="17" idx="1"/>
          </p:cNvCxnSpPr>
          <p:nvPr/>
        </p:nvCxnSpPr>
        <p:spPr>
          <a:xfrm>
            <a:off x="3441189" y="3295252"/>
            <a:ext cx="3620972" cy="277132"/>
          </a:xfrm>
          <a:prstGeom prst="bentConnector3">
            <a:avLst>
              <a:gd name="adj1" fmla="val 50000"/>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21">
            <a:extLst>
              <a:ext uri="{FF2B5EF4-FFF2-40B4-BE49-F238E27FC236}">
                <a16:creationId xmlns:a16="http://schemas.microsoft.com/office/drawing/2014/main" id="{559063B8-282A-A16C-EC2B-7DF873B77EE6}"/>
              </a:ext>
            </a:extLst>
          </p:cNvPr>
          <p:cNvCxnSpPr>
            <a:cxnSpLocks/>
            <a:stCxn id="15" idx="2"/>
            <a:endCxn id="9" idx="2"/>
          </p:cNvCxnSpPr>
          <p:nvPr/>
        </p:nvCxnSpPr>
        <p:spPr>
          <a:xfrm rot="5400000">
            <a:off x="7494310" y="1604720"/>
            <a:ext cx="214818" cy="4998687"/>
          </a:xfrm>
          <a:prstGeom prst="bentConnector3">
            <a:avLst>
              <a:gd name="adj1" fmla="val 206416"/>
            </a:avLst>
          </a:prstGeom>
          <a:ln w="6350">
            <a:solidFill>
              <a:schemeClr val="bg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9" name="CaixaDeTexto 35">
            <a:extLst>
              <a:ext uri="{FF2B5EF4-FFF2-40B4-BE49-F238E27FC236}">
                <a16:creationId xmlns:a16="http://schemas.microsoft.com/office/drawing/2014/main" id="{566F18F0-7FF1-0FC9-7E3C-E7A5DF042A0E}"/>
              </a:ext>
            </a:extLst>
          </p:cNvPr>
          <p:cNvSpPr txBox="1"/>
          <p:nvPr/>
        </p:nvSpPr>
        <p:spPr>
          <a:xfrm>
            <a:off x="6064793" y="3289759"/>
            <a:ext cx="633490" cy="255674"/>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effectLst/>
                <a:uLnTx/>
                <a:uFillTx/>
                <a:ea typeface="+mn-ea"/>
                <a:cs typeface="+mn-cs"/>
              </a:rPr>
              <a:t>Ingest documents</a:t>
            </a:r>
          </a:p>
        </p:txBody>
      </p:sp>
      <p:sp>
        <p:nvSpPr>
          <p:cNvPr id="40" name="CaixaDeTexto 35">
            <a:extLst>
              <a:ext uri="{FF2B5EF4-FFF2-40B4-BE49-F238E27FC236}">
                <a16:creationId xmlns:a16="http://schemas.microsoft.com/office/drawing/2014/main" id="{8E704316-4CC0-31AC-E024-15B94C4CF192}"/>
              </a:ext>
            </a:extLst>
          </p:cNvPr>
          <p:cNvSpPr txBox="1"/>
          <p:nvPr/>
        </p:nvSpPr>
        <p:spPr>
          <a:xfrm>
            <a:off x="1025349" y="3690007"/>
            <a:ext cx="578721" cy="255674"/>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effectLst/>
                <a:uLnTx/>
                <a:uFillTx/>
                <a:ea typeface="+mn-ea"/>
                <a:cs typeface="+mn-cs"/>
              </a:rPr>
              <a:t>Read documents</a:t>
            </a:r>
          </a:p>
        </p:txBody>
      </p:sp>
      <p:sp>
        <p:nvSpPr>
          <p:cNvPr id="41" name="CaixaDeTexto 35">
            <a:extLst>
              <a:ext uri="{FF2B5EF4-FFF2-40B4-BE49-F238E27FC236}">
                <a16:creationId xmlns:a16="http://schemas.microsoft.com/office/drawing/2014/main" id="{5BF60AA2-F277-6529-790B-FCD0A87E776B}"/>
              </a:ext>
            </a:extLst>
          </p:cNvPr>
          <p:cNvSpPr txBox="1"/>
          <p:nvPr/>
        </p:nvSpPr>
        <p:spPr>
          <a:xfrm>
            <a:off x="4427838" y="3367446"/>
            <a:ext cx="663378" cy="24622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effectLst/>
                <a:uLnTx/>
                <a:uFillTx/>
                <a:ea typeface="+mn-ea"/>
                <a:cs typeface="+mn-cs"/>
              </a:rPr>
              <a:t>Create</a:t>
            </a:r>
            <a:br>
              <a:rPr kumimoji="0" lang="en-US" sz="800" b="0" i="0" u="none" strike="noStrike" kern="1200" cap="none" spc="0" normalizeH="0" baseline="0" noProof="0">
                <a:ln>
                  <a:noFill/>
                </a:ln>
                <a:effectLst/>
                <a:uLnTx/>
                <a:uFillTx/>
                <a:ea typeface="+mn-ea"/>
                <a:cs typeface="+mn-cs"/>
              </a:rPr>
            </a:br>
            <a:r>
              <a:rPr kumimoji="0" lang="en-US" sz="800" b="0" i="0" u="none" strike="noStrike" kern="1200" cap="none" spc="0" normalizeH="0" baseline="0" noProof="0">
                <a:ln>
                  <a:noFill/>
                </a:ln>
                <a:effectLst/>
                <a:uLnTx/>
                <a:uFillTx/>
                <a:ea typeface="+mn-ea"/>
                <a:cs typeface="+mn-cs"/>
              </a:rPr>
              <a:t>embeddings</a:t>
            </a:r>
          </a:p>
        </p:txBody>
      </p:sp>
      <p:sp>
        <p:nvSpPr>
          <p:cNvPr id="46" name="Title 4">
            <a:extLst>
              <a:ext uri="{FF2B5EF4-FFF2-40B4-BE49-F238E27FC236}">
                <a16:creationId xmlns:a16="http://schemas.microsoft.com/office/drawing/2014/main" id="{94B04D75-E3C2-820D-AEDA-6D19D17B110B}"/>
              </a:ext>
            </a:extLst>
          </p:cNvPr>
          <p:cNvSpPr txBox="1">
            <a:spLocks/>
          </p:cNvSpPr>
          <p:nvPr/>
        </p:nvSpPr>
        <p:spPr>
          <a:xfrm>
            <a:off x="3818084" y="4553667"/>
            <a:ext cx="924407" cy="161583"/>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050">
                <a:gradFill flip="none" rotWithShape="1">
                  <a:gsLst>
                    <a:gs pos="0">
                      <a:srgbClr val="8DC8E8"/>
                    </a:gs>
                    <a:gs pos="60000">
                      <a:schemeClr val="accent6">
                        <a:lumMod val="60000"/>
                        <a:lumOff val="40000"/>
                      </a:schemeClr>
                    </a:gs>
                  </a:gsLst>
                  <a:path path="circle">
                    <a:fillToRect t="100000" r="100000"/>
                  </a:path>
                  <a:tileRect l="-100000" b="-100000"/>
                </a:gradFill>
              </a:rPr>
              <a:t>AI Foundation</a:t>
            </a:r>
          </a:p>
        </p:txBody>
      </p:sp>
      <p:sp>
        <p:nvSpPr>
          <p:cNvPr id="65" name="TextBox 64">
            <a:extLst>
              <a:ext uri="{FF2B5EF4-FFF2-40B4-BE49-F238E27FC236}">
                <a16:creationId xmlns:a16="http://schemas.microsoft.com/office/drawing/2014/main" id="{86A75E7E-2777-C35C-FBD7-4C03EDB3E71C}"/>
              </a:ext>
            </a:extLst>
          </p:cNvPr>
          <p:cNvSpPr txBox="1"/>
          <p:nvPr/>
        </p:nvSpPr>
        <p:spPr>
          <a:xfrm>
            <a:off x="8987042" y="4147231"/>
            <a:ext cx="996487" cy="246221"/>
          </a:xfrm>
          <a:prstGeom prst="rect">
            <a:avLst/>
          </a:prstGeom>
          <a:noFill/>
          <a:ln>
            <a:noFill/>
          </a:ln>
        </p:spPr>
        <p:txBody>
          <a:bodyPr wrap="square" lIns="0" tIns="0" rIns="0" bIns="0" rtlCol="0">
            <a:spAutoFit/>
          </a:bodyPr>
          <a:lstStyle>
            <a:defPPr>
              <a:defRPr lang="en-US"/>
            </a:defPPr>
            <a:lvl1pPr marR="0" lvl="0" indent="0" algn="ctr" fontAlgn="auto">
              <a:lnSpc>
                <a:spcPct val="100000"/>
              </a:lnSpc>
              <a:spcBef>
                <a:spcPts val="400"/>
              </a:spcBef>
              <a:spcAft>
                <a:spcPts val="0"/>
              </a:spcAft>
              <a:buClrTx/>
              <a:buSzTx/>
              <a:buFontTx/>
              <a:buNone/>
              <a:tabLst/>
              <a:defRPr kumimoji="0" sz="800" b="0" i="0" u="none" strike="noStrike" cap="none" spc="0" normalizeH="0" baseline="0">
                <a:ln>
                  <a:noFill/>
                </a:ln>
                <a:effectLst/>
                <a:uLnTx/>
                <a:uFillTx/>
              </a:defRPr>
            </a:lvl1pPr>
          </a:lstStyle>
          <a:p>
            <a:r>
              <a:rPr lang="en-US"/>
              <a:t>Reasoning over documented chunks</a:t>
            </a:r>
          </a:p>
        </p:txBody>
      </p:sp>
      <p:sp>
        <p:nvSpPr>
          <p:cNvPr id="66" name="Freeform: Shape 65">
            <a:extLst>
              <a:ext uri="{FF2B5EF4-FFF2-40B4-BE49-F238E27FC236}">
                <a16:creationId xmlns:a16="http://schemas.microsoft.com/office/drawing/2014/main" id="{1441E427-A733-7561-FD98-FEDDCBAAE334}"/>
              </a:ext>
            </a:extLst>
          </p:cNvPr>
          <p:cNvSpPr/>
          <p:nvPr/>
        </p:nvSpPr>
        <p:spPr>
          <a:xfrm>
            <a:off x="4994137" y="3758931"/>
            <a:ext cx="226115" cy="227157"/>
          </a:xfrm>
          <a:custGeom>
            <a:avLst/>
            <a:gdLst>
              <a:gd name="connsiteX0" fmla="*/ 201222 w 450163"/>
              <a:gd name="connsiteY0" fmla="*/ 1 h 458143"/>
              <a:gd name="connsiteX1" fmla="*/ 286980 w 450163"/>
              <a:gd name="connsiteY1" fmla="*/ 38318 h 458143"/>
              <a:gd name="connsiteX2" fmla="*/ 410757 w 450163"/>
              <a:gd name="connsiteY2" fmla="*/ 93710 h 458143"/>
              <a:gd name="connsiteX3" fmla="*/ 420492 w 450163"/>
              <a:gd name="connsiteY3" fmla="*/ 187419 h 458143"/>
              <a:gd name="connsiteX4" fmla="*/ 420492 w 450163"/>
              <a:gd name="connsiteY4" fmla="*/ 187573 h 458143"/>
              <a:gd name="connsiteX5" fmla="*/ 434552 w 450163"/>
              <a:gd name="connsiteY5" fmla="*/ 322858 h 458143"/>
              <a:gd name="connsiteX6" fmla="*/ 358683 w 450163"/>
              <a:gd name="connsiteY6" fmla="*/ 378244 h 458143"/>
              <a:gd name="connsiteX7" fmla="*/ 248971 w 450163"/>
              <a:gd name="connsiteY7" fmla="*/ 458143 h 458143"/>
              <a:gd name="connsiteX8" fmla="*/ 163367 w 450163"/>
              <a:gd name="connsiteY8" fmla="*/ 419667 h 458143"/>
              <a:gd name="connsiteX9" fmla="*/ 39442 w 450163"/>
              <a:gd name="connsiteY9" fmla="*/ 364127 h 458143"/>
              <a:gd name="connsiteX10" fmla="*/ 29707 w 450163"/>
              <a:gd name="connsiteY10" fmla="*/ 270572 h 458143"/>
              <a:gd name="connsiteX11" fmla="*/ 15488 w 450163"/>
              <a:gd name="connsiteY11" fmla="*/ 135287 h 458143"/>
              <a:gd name="connsiteX12" fmla="*/ 91511 w 450163"/>
              <a:gd name="connsiteY12" fmla="*/ 79900 h 458143"/>
              <a:gd name="connsiteX13" fmla="*/ 201222 w 450163"/>
              <a:gd name="connsiteY13" fmla="*/ 1 h 458143"/>
              <a:gd name="connsiteX14" fmla="*/ 201222 w 450163"/>
              <a:gd name="connsiteY14" fmla="*/ 29786 h 458143"/>
              <a:gd name="connsiteX15" fmla="*/ 115777 w 450163"/>
              <a:gd name="connsiteY15" fmla="*/ 115744 h 458143"/>
              <a:gd name="connsiteX16" fmla="*/ 115777 w 450163"/>
              <a:gd name="connsiteY16" fmla="*/ 217830 h 458143"/>
              <a:gd name="connsiteX17" fmla="*/ 154869 w 450163"/>
              <a:gd name="connsiteY17" fmla="*/ 240479 h 458143"/>
              <a:gd name="connsiteX18" fmla="*/ 154869 w 450163"/>
              <a:gd name="connsiteY18" fmla="*/ 116986 h 458143"/>
              <a:gd name="connsiteX19" fmla="*/ 162288 w 450163"/>
              <a:gd name="connsiteY19" fmla="*/ 103952 h 458143"/>
              <a:gd name="connsiteX20" fmla="*/ 253143 w 450163"/>
              <a:gd name="connsiteY20" fmla="*/ 51358 h 458143"/>
              <a:gd name="connsiteX21" fmla="*/ 255924 w 450163"/>
              <a:gd name="connsiteY21" fmla="*/ 49808 h 458143"/>
              <a:gd name="connsiteX22" fmla="*/ 201069 w 450163"/>
              <a:gd name="connsiteY22" fmla="*/ 29946 h 458143"/>
              <a:gd name="connsiteX23" fmla="*/ 201222 w 450163"/>
              <a:gd name="connsiteY23" fmla="*/ 29792 h 458143"/>
              <a:gd name="connsiteX24" fmla="*/ 201222 w 450163"/>
              <a:gd name="connsiteY24" fmla="*/ 29786 h 458143"/>
              <a:gd name="connsiteX25" fmla="*/ 310671 w 450163"/>
              <a:gd name="connsiteY25" fmla="*/ 65739 h 458143"/>
              <a:gd name="connsiteX26" fmla="*/ 268129 w 450163"/>
              <a:gd name="connsiteY26" fmla="*/ 77262 h 458143"/>
              <a:gd name="connsiteX27" fmla="*/ 180208 w 450163"/>
              <a:gd name="connsiteY27" fmla="*/ 128305 h 458143"/>
              <a:gd name="connsiteX28" fmla="*/ 180208 w 450163"/>
              <a:gd name="connsiteY28" fmla="*/ 173609 h 458143"/>
              <a:gd name="connsiteX29" fmla="*/ 286673 w 450163"/>
              <a:gd name="connsiteY29" fmla="*/ 111862 h 458143"/>
              <a:gd name="connsiteX30" fmla="*/ 301659 w 450163"/>
              <a:gd name="connsiteY30" fmla="*/ 111862 h 458143"/>
              <a:gd name="connsiteX31" fmla="*/ 392514 w 450163"/>
              <a:gd name="connsiteY31" fmla="*/ 164615 h 458143"/>
              <a:gd name="connsiteX32" fmla="*/ 395142 w 450163"/>
              <a:gd name="connsiteY32" fmla="*/ 166166 h 458143"/>
              <a:gd name="connsiteX33" fmla="*/ 384947 w 450163"/>
              <a:gd name="connsiteY33" fmla="*/ 108762 h 458143"/>
              <a:gd name="connsiteX34" fmla="*/ 310671 w 450163"/>
              <a:gd name="connsiteY34" fmla="*/ 65745 h 458143"/>
              <a:gd name="connsiteX35" fmla="*/ 310671 w 450163"/>
              <a:gd name="connsiteY35" fmla="*/ 65739 h 458143"/>
              <a:gd name="connsiteX36" fmla="*/ 289608 w 450163"/>
              <a:gd name="connsiteY36" fmla="*/ 139476 h 458143"/>
              <a:gd name="connsiteX37" fmla="*/ 250510 w 450163"/>
              <a:gd name="connsiteY37" fmla="*/ 162125 h 458143"/>
              <a:gd name="connsiteX38" fmla="*/ 356969 w 450163"/>
              <a:gd name="connsiteY38" fmla="*/ 223877 h 458143"/>
              <a:gd name="connsiteX39" fmla="*/ 364388 w 450163"/>
              <a:gd name="connsiteY39" fmla="*/ 236906 h 458143"/>
              <a:gd name="connsiteX40" fmla="*/ 364388 w 450163"/>
              <a:gd name="connsiteY40" fmla="*/ 345359 h 458143"/>
              <a:gd name="connsiteX41" fmla="*/ 408890 w 450163"/>
              <a:gd name="connsiteY41" fmla="*/ 307812 h 458143"/>
              <a:gd name="connsiteX42" fmla="*/ 408737 w 450163"/>
              <a:gd name="connsiteY42" fmla="*/ 307658 h 458143"/>
              <a:gd name="connsiteX43" fmla="*/ 377528 w 450163"/>
              <a:gd name="connsiteY43" fmla="*/ 190365 h 458143"/>
              <a:gd name="connsiteX44" fmla="*/ 289608 w 450163"/>
              <a:gd name="connsiteY44" fmla="*/ 139476 h 458143"/>
              <a:gd name="connsiteX45" fmla="*/ 225017 w 450163"/>
              <a:gd name="connsiteY45" fmla="*/ 176869 h 458143"/>
              <a:gd name="connsiteX46" fmla="*/ 180208 w 450163"/>
              <a:gd name="connsiteY46" fmla="*/ 202932 h 458143"/>
              <a:gd name="connsiteX47" fmla="*/ 180208 w 450163"/>
              <a:gd name="connsiteY47" fmla="*/ 254905 h 458143"/>
              <a:gd name="connsiteX48" fmla="*/ 225017 w 450163"/>
              <a:gd name="connsiteY48" fmla="*/ 280968 h 458143"/>
              <a:gd name="connsiteX49" fmla="*/ 269831 w 450163"/>
              <a:gd name="connsiteY49" fmla="*/ 254905 h 458143"/>
              <a:gd name="connsiteX50" fmla="*/ 269831 w 450163"/>
              <a:gd name="connsiteY50" fmla="*/ 202932 h 458143"/>
              <a:gd name="connsiteX51" fmla="*/ 225017 w 450163"/>
              <a:gd name="connsiteY51" fmla="*/ 176869 h 458143"/>
              <a:gd name="connsiteX52" fmla="*/ 295477 w 450163"/>
              <a:gd name="connsiteY52" fmla="*/ 217830 h 458143"/>
              <a:gd name="connsiteX53" fmla="*/ 295472 w 450163"/>
              <a:gd name="connsiteY53" fmla="*/ 341170 h 458143"/>
              <a:gd name="connsiteX54" fmla="*/ 288058 w 450163"/>
              <a:gd name="connsiteY54" fmla="*/ 354204 h 458143"/>
              <a:gd name="connsiteX55" fmla="*/ 197203 w 450163"/>
              <a:gd name="connsiteY55" fmla="*/ 406798 h 458143"/>
              <a:gd name="connsiteX56" fmla="*/ 194422 w 450163"/>
              <a:gd name="connsiteY56" fmla="*/ 408354 h 458143"/>
              <a:gd name="connsiteX57" fmla="*/ 249124 w 450163"/>
              <a:gd name="connsiteY57" fmla="*/ 428210 h 458143"/>
              <a:gd name="connsiteX58" fmla="*/ 249124 w 450163"/>
              <a:gd name="connsiteY58" fmla="*/ 428364 h 458143"/>
              <a:gd name="connsiteX59" fmla="*/ 334570 w 450163"/>
              <a:gd name="connsiteY59" fmla="*/ 342412 h 458143"/>
              <a:gd name="connsiteX60" fmla="*/ 334570 w 450163"/>
              <a:gd name="connsiteY60" fmla="*/ 240479 h 458143"/>
              <a:gd name="connsiteX61" fmla="*/ 295477 w 450163"/>
              <a:gd name="connsiteY61" fmla="*/ 217830 h 458143"/>
              <a:gd name="connsiteX62" fmla="*/ 85953 w 450163"/>
              <a:gd name="connsiteY62" fmla="*/ 112632 h 458143"/>
              <a:gd name="connsiteX63" fmla="*/ 41451 w 450163"/>
              <a:gd name="connsiteY63" fmla="*/ 150333 h 458143"/>
              <a:gd name="connsiteX64" fmla="*/ 72660 w 450163"/>
              <a:gd name="connsiteY64" fmla="*/ 267626 h 458143"/>
              <a:gd name="connsiteX65" fmla="*/ 160427 w 450163"/>
              <a:gd name="connsiteY65" fmla="*/ 318515 h 458143"/>
              <a:gd name="connsiteX66" fmla="*/ 199678 w 450163"/>
              <a:gd name="connsiteY66" fmla="*/ 295712 h 458143"/>
              <a:gd name="connsiteX67" fmla="*/ 93372 w 450163"/>
              <a:gd name="connsiteY67" fmla="*/ 234119 h 458143"/>
              <a:gd name="connsiteX68" fmla="*/ 85953 w 450163"/>
              <a:gd name="connsiteY68" fmla="*/ 221085 h 458143"/>
              <a:gd name="connsiteX69" fmla="*/ 85953 w 450163"/>
              <a:gd name="connsiteY69" fmla="*/ 112637 h 458143"/>
              <a:gd name="connsiteX70" fmla="*/ 85953 w 450163"/>
              <a:gd name="connsiteY70" fmla="*/ 112632 h 458143"/>
              <a:gd name="connsiteX71" fmla="*/ 269979 w 450163"/>
              <a:gd name="connsiteY71" fmla="*/ 284541 h 458143"/>
              <a:gd name="connsiteX72" fmla="*/ 163662 w 450163"/>
              <a:gd name="connsiteY72" fmla="*/ 346288 h 458143"/>
              <a:gd name="connsiteX73" fmla="*/ 148677 w 450163"/>
              <a:gd name="connsiteY73" fmla="*/ 346288 h 458143"/>
              <a:gd name="connsiteX74" fmla="*/ 57822 w 450163"/>
              <a:gd name="connsiteY74" fmla="*/ 293535 h 458143"/>
              <a:gd name="connsiteX75" fmla="*/ 55194 w 450163"/>
              <a:gd name="connsiteY75" fmla="*/ 291985 h 458143"/>
              <a:gd name="connsiteX76" fmla="*/ 65394 w 450163"/>
              <a:gd name="connsiteY76" fmla="*/ 349388 h 458143"/>
              <a:gd name="connsiteX77" fmla="*/ 65241 w 450163"/>
              <a:gd name="connsiteY77" fmla="*/ 349388 h 458143"/>
              <a:gd name="connsiteX78" fmla="*/ 182059 w 450163"/>
              <a:gd name="connsiteY78" fmla="*/ 380729 h 458143"/>
              <a:gd name="connsiteX79" fmla="*/ 269979 w 450163"/>
              <a:gd name="connsiteY79" fmla="*/ 329840 h 458143"/>
              <a:gd name="connsiteX80" fmla="*/ 269979 w 450163"/>
              <a:gd name="connsiteY80" fmla="*/ 284541 h 45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50163" h="458143">
                <a:moveTo>
                  <a:pt x="201222" y="1"/>
                </a:moveTo>
                <a:cubicBezTo>
                  <a:pt x="233956" y="-156"/>
                  <a:pt x="265184" y="13797"/>
                  <a:pt x="286980" y="38318"/>
                </a:cubicBezTo>
                <a:cubicBezTo>
                  <a:pt x="335807" y="27923"/>
                  <a:pt x="385872" y="50270"/>
                  <a:pt x="410757" y="93710"/>
                </a:cubicBezTo>
                <a:cubicBezTo>
                  <a:pt x="427291" y="122081"/>
                  <a:pt x="430839" y="156232"/>
                  <a:pt x="420492" y="187419"/>
                </a:cubicBezTo>
                <a:lnTo>
                  <a:pt x="420492" y="187573"/>
                </a:lnTo>
                <a:cubicBezTo>
                  <a:pt x="454022" y="224806"/>
                  <a:pt x="459738" y="279418"/>
                  <a:pt x="434552" y="322858"/>
                </a:cubicBezTo>
                <a:cubicBezTo>
                  <a:pt x="418482" y="351400"/>
                  <a:pt x="390822" y="371570"/>
                  <a:pt x="358683" y="378244"/>
                </a:cubicBezTo>
                <a:cubicBezTo>
                  <a:pt x="343226" y="425874"/>
                  <a:pt x="298883" y="458143"/>
                  <a:pt x="248971" y="458143"/>
                </a:cubicBezTo>
                <a:cubicBezTo>
                  <a:pt x="216254" y="458273"/>
                  <a:pt x="185064" y="444254"/>
                  <a:pt x="163367" y="419667"/>
                </a:cubicBezTo>
                <a:cubicBezTo>
                  <a:pt x="114380" y="430063"/>
                  <a:pt x="64321" y="407721"/>
                  <a:pt x="39442" y="364127"/>
                </a:cubicBezTo>
                <a:cubicBezTo>
                  <a:pt x="22907" y="335887"/>
                  <a:pt x="19353" y="301759"/>
                  <a:pt x="29707" y="270572"/>
                </a:cubicBezTo>
                <a:cubicBezTo>
                  <a:pt x="-3829" y="233338"/>
                  <a:pt x="-9545" y="178727"/>
                  <a:pt x="15488" y="135287"/>
                </a:cubicBezTo>
                <a:cubicBezTo>
                  <a:pt x="31729" y="106718"/>
                  <a:pt x="59423" y="86542"/>
                  <a:pt x="91511" y="79900"/>
                </a:cubicBezTo>
                <a:cubicBezTo>
                  <a:pt x="106967" y="32271"/>
                  <a:pt x="151310" y="1"/>
                  <a:pt x="201222" y="1"/>
                </a:cubicBezTo>
                <a:close/>
                <a:moveTo>
                  <a:pt x="201222" y="29786"/>
                </a:moveTo>
                <a:cubicBezTo>
                  <a:pt x="153998" y="29859"/>
                  <a:pt x="115758" y="68327"/>
                  <a:pt x="115777" y="115744"/>
                </a:cubicBezTo>
                <a:lnTo>
                  <a:pt x="115777" y="217830"/>
                </a:lnTo>
                <a:lnTo>
                  <a:pt x="154869" y="240479"/>
                </a:lnTo>
                <a:lnTo>
                  <a:pt x="154869" y="116986"/>
                </a:lnTo>
                <a:cubicBezTo>
                  <a:pt x="154869" y="111555"/>
                  <a:pt x="157651" y="106590"/>
                  <a:pt x="162288" y="103952"/>
                </a:cubicBezTo>
                <a:lnTo>
                  <a:pt x="253143" y="51358"/>
                </a:lnTo>
                <a:cubicBezTo>
                  <a:pt x="254068" y="50891"/>
                  <a:pt x="255306" y="50116"/>
                  <a:pt x="255924" y="49808"/>
                </a:cubicBezTo>
                <a:cubicBezTo>
                  <a:pt x="240474" y="36927"/>
                  <a:pt x="221157" y="29946"/>
                  <a:pt x="201069" y="29946"/>
                </a:cubicBezTo>
                <a:lnTo>
                  <a:pt x="201222" y="29792"/>
                </a:lnTo>
                <a:lnTo>
                  <a:pt x="201222" y="29786"/>
                </a:lnTo>
                <a:close/>
                <a:moveTo>
                  <a:pt x="310671" y="65739"/>
                </a:moveTo>
                <a:cubicBezTo>
                  <a:pt x="295728" y="65763"/>
                  <a:pt x="281056" y="69737"/>
                  <a:pt x="268129" y="77262"/>
                </a:cubicBezTo>
                <a:lnTo>
                  <a:pt x="180208" y="128305"/>
                </a:lnTo>
                <a:lnTo>
                  <a:pt x="180208" y="173609"/>
                </a:lnTo>
                <a:lnTo>
                  <a:pt x="286673" y="111862"/>
                </a:lnTo>
                <a:cubicBezTo>
                  <a:pt x="291322" y="109223"/>
                  <a:pt x="297010" y="109223"/>
                  <a:pt x="301659" y="111862"/>
                </a:cubicBezTo>
                <a:lnTo>
                  <a:pt x="392514" y="164615"/>
                </a:lnTo>
                <a:cubicBezTo>
                  <a:pt x="393291" y="165083"/>
                  <a:pt x="394523" y="165698"/>
                  <a:pt x="395142" y="166166"/>
                </a:cubicBezTo>
                <a:cubicBezTo>
                  <a:pt x="398542" y="146463"/>
                  <a:pt x="394835" y="126139"/>
                  <a:pt x="384947" y="108762"/>
                </a:cubicBezTo>
                <a:cubicBezTo>
                  <a:pt x="369653" y="82096"/>
                  <a:pt x="341317" y="65685"/>
                  <a:pt x="310671" y="65745"/>
                </a:cubicBezTo>
                <a:lnTo>
                  <a:pt x="310671" y="65739"/>
                </a:lnTo>
                <a:close/>
                <a:moveTo>
                  <a:pt x="289608" y="139476"/>
                </a:moveTo>
                <a:lnTo>
                  <a:pt x="250510" y="162125"/>
                </a:lnTo>
                <a:lnTo>
                  <a:pt x="356969" y="223877"/>
                </a:lnTo>
                <a:cubicBezTo>
                  <a:pt x="361606" y="226511"/>
                  <a:pt x="364388" y="231475"/>
                  <a:pt x="364388" y="236906"/>
                </a:cubicBezTo>
                <a:lnTo>
                  <a:pt x="364388" y="345359"/>
                </a:lnTo>
                <a:cubicBezTo>
                  <a:pt x="383085" y="338531"/>
                  <a:pt x="398848" y="325189"/>
                  <a:pt x="408890" y="307812"/>
                </a:cubicBezTo>
                <a:lnTo>
                  <a:pt x="408737" y="307658"/>
                </a:lnTo>
                <a:cubicBezTo>
                  <a:pt x="432378" y="266543"/>
                  <a:pt x="418477" y="214103"/>
                  <a:pt x="377528" y="190365"/>
                </a:cubicBezTo>
                <a:lnTo>
                  <a:pt x="289608" y="139476"/>
                </a:lnTo>
                <a:close/>
                <a:moveTo>
                  <a:pt x="225017" y="176869"/>
                </a:moveTo>
                <a:lnTo>
                  <a:pt x="180208" y="202932"/>
                </a:lnTo>
                <a:lnTo>
                  <a:pt x="180208" y="254905"/>
                </a:lnTo>
                <a:lnTo>
                  <a:pt x="225017" y="280968"/>
                </a:lnTo>
                <a:lnTo>
                  <a:pt x="269831" y="254905"/>
                </a:lnTo>
                <a:lnTo>
                  <a:pt x="269831" y="202932"/>
                </a:lnTo>
                <a:lnTo>
                  <a:pt x="225017" y="176869"/>
                </a:lnTo>
                <a:close/>
                <a:moveTo>
                  <a:pt x="295477" y="217830"/>
                </a:moveTo>
                <a:lnTo>
                  <a:pt x="295472" y="341170"/>
                </a:lnTo>
                <a:cubicBezTo>
                  <a:pt x="295630" y="346601"/>
                  <a:pt x="292696" y="351565"/>
                  <a:pt x="288058" y="354204"/>
                </a:cubicBezTo>
                <a:lnTo>
                  <a:pt x="197203" y="406798"/>
                </a:lnTo>
                <a:cubicBezTo>
                  <a:pt x="196431" y="407265"/>
                  <a:pt x="195041" y="408046"/>
                  <a:pt x="194422" y="408354"/>
                </a:cubicBezTo>
                <a:cubicBezTo>
                  <a:pt x="209720" y="421228"/>
                  <a:pt x="229189" y="428210"/>
                  <a:pt x="249124" y="428210"/>
                </a:cubicBezTo>
                <a:lnTo>
                  <a:pt x="249124" y="428364"/>
                </a:lnTo>
                <a:cubicBezTo>
                  <a:pt x="296249" y="428364"/>
                  <a:pt x="334570" y="389888"/>
                  <a:pt x="334570" y="342412"/>
                </a:cubicBezTo>
                <a:lnTo>
                  <a:pt x="334570" y="240479"/>
                </a:lnTo>
                <a:lnTo>
                  <a:pt x="295477" y="217830"/>
                </a:lnTo>
                <a:close/>
                <a:moveTo>
                  <a:pt x="85953" y="112632"/>
                </a:moveTo>
                <a:cubicBezTo>
                  <a:pt x="67191" y="119598"/>
                  <a:pt x="51447" y="132936"/>
                  <a:pt x="41451" y="150333"/>
                </a:cubicBezTo>
                <a:cubicBezTo>
                  <a:pt x="17856" y="191382"/>
                  <a:pt x="31820" y="243861"/>
                  <a:pt x="72660" y="267626"/>
                </a:cubicBezTo>
                <a:lnTo>
                  <a:pt x="160427" y="318515"/>
                </a:lnTo>
                <a:lnTo>
                  <a:pt x="199678" y="295712"/>
                </a:lnTo>
                <a:lnTo>
                  <a:pt x="93372" y="234119"/>
                </a:lnTo>
                <a:cubicBezTo>
                  <a:pt x="88735" y="231326"/>
                  <a:pt x="85953" y="226516"/>
                  <a:pt x="85953" y="221085"/>
                </a:cubicBezTo>
                <a:lnTo>
                  <a:pt x="85953" y="112637"/>
                </a:lnTo>
                <a:lnTo>
                  <a:pt x="85953" y="112632"/>
                </a:lnTo>
                <a:close/>
                <a:moveTo>
                  <a:pt x="269979" y="284541"/>
                </a:moveTo>
                <a:lnTo>
                  <a:pt x="163662" y="346288"/>
                </a:lnTo>
                <a:cubicBezTo>
                  <a:pt x="159013" y="348928"/>
                  <a:pt x="153326" y="348928"/>
                  <a:pt x="148677" y="346288"/>
                </a:cubicBezTo>
                <a:lnTo>
                  <a:pt x="57822" y="293535"/>
                </a:lnTo>
                <a:cubicBezTo>
                  <a:pt x="57050" y="293068"/>
                  <a:pt x="55812" y="292452"/>
                  <a:pt x="55194" y="291985"/>
                </a:cubicBezTo>
                <a:cubicBezTo>
                  <a:pt x="51794" y="311687"/>
                  <a:pt x="55353" y="332165"/>
                  <a:pt x="65394" y="349388"/>
                </a:cubicBezTo>
                <a:lnTo>
                  <a:pt x="65241" y="349388"/>
                </a:lnTo>
                <a:cubicBezTo>
                  <a:pt x="88882" y="390350"/>
                  <a:pt x="141110" y="404313"/>
                  <a:pt x="182059" y="380729"/>
                </a:cubicBezTo>
                <a:lnTo>
                  <a:pt x="269979" y="329840"/>
                </a:lnTo>
                <a:lnTo>
                  <a:pt x="269979" y="284541"/>
                </a:lnTo>
                <a:close/>
              </a:path>
            </a:pathLst>
          </a:custGeom>
          <a:solidFill>
            <a:schemeClr val="tx1"/>
          </a:solidFill>
          <a:ln w="146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77" name="Straight Arrow Connector 96">
            <a:extLst>
              <a:ext uri="{FF2B5EF4-FFF2-40B4-BE49-F238E27FC236}">
                <a16:creationId xmlns:a16="http://schemas.microsoft.com/office/drawing/2014/main" id="{863B2EAC-E963-2CB9-F037-D2A87FF2E278}"/>
              </a:ext>
            </a:extLst>
          </p:cNvPr>
          <p:cNvCxnSpPr>
            <a:cxnSpLocks/>
            <a:stCxn id="7" idx="3"/>
            <a:endCxn id="10" idx="1"/>
          </p:cNvCxnSpPr>
          <p:nvPr/>
        </p:nvCxnSpPr>
        <p:spPr>
          <a:xfrm flipV="1">
            <a:off x="3441189" y="2495378"/>
            <a:ext cx="904141" cy="799874"/>
          </a:xfrm>
          <a:prstGeom prst="bentConnector3">
            <a:avLst>
              <a:gd name="adj1" fmla="val 50000"/>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96">
            <a:extLst>
              <a:ext uri="{FF2B5EF4-FFF2-40B4-BE49-F238E27FC236}">
                <a16:creationId xmlns:a16="http://schemas.microsoft.com/office/drawing/2014/main" id="{AAEEF24A-71BA-C4D5-3852-7C650BC701F6}"/>
              </a:ext>
            </a:extLst>
          </p:cNvPr>
          <p:cNvCxnSpPr>
            <a:cxnSpLocks/>
            <a:stCxn id="7" idx="2"/>
            <a:endCxn id="8" idx="0"/>
          </p:cNvCxnSpPr>
          <p:nvPr/>
        </p:nvCxnSpPr>
        <p:spPr>
          <a:xfrm rot="5400000">
            <a:off x="1905184" y="3336794"/>
            <a:ext cx="420248" cy="1022476"/>
          </a:xfrm>
          <a:prstGeom prst="bentConnector3">
            <a:avLst>
              <a:gd name="adj1" fmla="val 50000"/>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96">
            <a:extLst>
              <a:ext uri="{FF2B5EF4-FFF2-40B4-BE49-F238E27FC236}">
                <a16:creationId xmlns:a16="http://schemas.microsoft.com/office/drawing/2014/main" id="{7BD51897-D9B6-6065-793A-8B7E481AE706}"/>
              </a:ext>
            </a:extLst>
          </p:cNvPr>
          <p:cNvCxnSpPr>
            <a:cxnSpLocks/>
            <a:stCxn id="7" idx="3"/>
            <a:endCxn id="9" idx="0"/>
          </p:cNvCxnSpPr>
          <p:nvPr/>
        </p:nvCxnSpPr>
        <p:spPr>
          <a:xfrm>
            <a:off x="3441189" y="3295252"/>
            <a:ext cx="1661186" cy="378057"/>
          </a:xfrm>
          <a:prstGeom prst="bentConnector2">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1">
            <a:extLst>
              <a:ext uri="{FF2B5EF4-FFF2-40B4-BE49-F238E27FC236}">
                <a16:creationId xmlns:a16="http://schemas.microsoft.com/office/drawing/2014/main" id="{BEB4EBA3-2475-8799-F896-2F8F8FF725E0}"/>
              </a:ext>
            </a:extLst>
          </p:cNvPr>
          <p:cNvCxnSpPr>
            <a:cxnSpLocks/>
            <a:stCxn id="15" idx="1"/>
            <a:endCxn id="16" idx="3"/>
          </p:cNvCxnSpPr>
          <p:nvPr/>
        </p:nvCxnSpPr>
        <p:spPr>
          <a:xfrm rot="10800000">
            <a:off x="8506592" y="2450201"/>
            <a:ext cx="898015" cy="1119873"/>
          </a:xfrm>
          <a:prstGeom prst="bentConnector3">
            <a:avLst>
              <a:gd name="adj1" fmla="val 50000"/>
            </a:avLst>
          </a:prstGeom>
          <a:ln w="6350">
            <a:solidFill>
              <a:schemeClr val="bg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1">
            <a:extLst>
              <a:ext uri="{FF2B5EF4-FFF2-40B4-BE49-F238E27FC236}">
                <a16:creationId xmlns:a16="http://schemas.microsoft.com/office/drawing/2014/main" id="{799568BB-7FAB-7151-BF3B-A282A891C844}"/>
              </a:ext>
            </a:extLst>
          </p:cNvPr>
          <p:cNvCxnSpPr>
            <a:cxnSpLocks/>
            <a:stCxn id="7" idx="0"/>
            <a:endCxn id="4" idx="2"/>
          </p:cNvCxnSpPr>
          <p:nvPr/>
        </p:nvCxnSpPr>
        <p:spPr>
          <a:xfrm rot="16200000" flipV="1">
            <a:off x="2517018" y="2843068"/>
            <a:ext cx="216635" cy="2422"/>
          </a:xfrm>
          <a:prstGeom prst="bentConnector3">
            <a:avLst>
              <a:gd name="adj1" fmla="val 50000"/>
            </a:avLst>
          </a:prstGeom>
          <a:ln w="6350">
            <a:solidFill>
              <a:schemeClr val="bg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21">
            <a:extLst>
              <a:ext uri="{FF2B5EF4-FFF2-40B4-BE49-F238E27FC236}">
                <a16:creationId xmlns:a16="http://schemas.microsoft.com/office/drawing/2014/main" id="{4FD307DE-F77F-9FEF-BA45-B8E9FA54C54B}"/>
              </a:ext>
            </a:extLst>
          </p:cNvPr>
          <p:cNvCxnSpPr>
            <a:cxnSpLocks/>
            <a:stCxn id="15" idx="1"/>
            <a:endCxn id="17" idx="3"/>
          </p:cNvCxnSpPr>
          <p:nvPr/>
        </p:nvCxnSpPr>
        <p:spPr>
          <a:xfrm rot="10800000" flipV="1">
            <a:off x="8594364" y="3570072"/>
            <a:ext cx="810242" cy="2311"/>
          </a:xfrm>
          <a:prstGeom prst="bentConnector3">
            <a:avLst>
              <a:gd name="adj1" fmla="val 50000"/>
            </a:avLst>
          </a:prstGeom>
          <a:ln w="6350">
            <a:solidFill>
              <a:schemeClr val="bg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7120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7D44F-70AF-C158-DCE8-A099D2BCF944}"/>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1D2A8B8C-E8B7-43B3-748E-1F8EA84EEAB7}"/>
              </a:ext>
            </a:extLst>
          </p:cNvPr>
          <p:cNvSpPr/>
          <p:nvPr/>
        </p:nvSpPr>
        <p:spPr bwMode="auto">
          <a:xfrm>
            <a:off x="402681" y="1321429"/>
            <a:ext cx="11522223" cy="3776255"/>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4" name="Rectangle 3">
            <a:extLst>
              <a:ext uri="{FF2B5EF4-FFF2-40B4-BE49-F238E27FC236}">
                <a16:creationId xmlns:a16="http://schemas.microsoft.com/office/drawing/2014/main" id="{C6C49C14-29C7-247A-B3AB-8D5ADDBA8369}"/>
              </a:ext>
            </a:extLst>
          </p:cNvPr>
          <p:cNvSpPr/>
          <p:nvPr/>
        </p:nvSpPr>
        <p:spPr bwMode="auto">
          <a:xfrm>
            <a:off x="4014606" y="1468349"/>
            <a:ext cx="4535854" cy="3482258"/>
          </a:xfrm>
          <a:prstGeom prst="rect">
            <a:avLst/>
          </a:prstGeom>
          <a:gradFill>
            <a:gsLst>
              <a:gs pos="0">
                <a:srgbClr val="0078D4">
                  <a:alpha val="20000"/>
                </a:srgbClr>
              </a:gs>
              <a:gs pos="100000">
                <a:srgbClr val="D59ED7">
                  <a:alpha val="20000"/>
                </a:srgbClr>
              </a:gs>
            </a:gsLst>
            <a:path path="circle">
              <a:fillToRect t="100000" r="100000"/>
            </a:path>
          </a:gra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5" name="Title 4">
            <a:extLst>
              <a:ext uri="{FF2B5EF4-FFF2-40B4-BE49-F238E27FC236}">
                <a16:creationId xmlns:a16="http://schemas.microsoft.com/office/drawing/2014/main" id="{A5A49344-8EAF-6BE8-CF2B-0B2A77AC2979}"/>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GB" sz="3000">
                <a:gradFill flip="none" rotWithShape="1">
                  <a:gsLst>
                    <a:gs pos="0">
                      <a:srgbClr val="8DC8E8"/>
                    </a:gs>
                    <a:gs pos="60000">
                      <a:schemeClr val="accent6">
                        <a:lumMod val="60000"/>
                        <a:lumOff val="40000"/>
                      </a:schemeClr>
                    </a:gs>
                  </a:gsLst>
                  <a:path path="circle">
                    <a:fillToRect t="100000" r="100000"/>
                  </a:path>
                  <a:tileRect l="-100000" b="-100000"/>
                </a:gradFill>
              </a:rPr>
              <a:t>Industry </a:t>
            </a:r>
            <a:r>
              <a:rPr lang="en-US" sz="3000">
                <a:gradFill flip="none" rotWithShape="1">
                  <a:gsLst>
                    <a:gs pos="0">
                      <a:srgbClr val="8DC8E8"/>
                    </a:gs>
                    <a:gs pos="60000">
                      <a:schemeClr val="accent6">
                        <a:lumMod val="60000"/>
                        <a:lumOff val="40000"/>
                      </a:schemeClr>
                    </a:gs>
                  </a:gsLst>
                  <a:path path="circle">
                    <a:fillToRect t="100000" r="100000"/>
                  </a:path>
                  <a:tileRect l="-100000" b="-100000"/>
                </a:gradFill>
              </a:rPr>
              <a:t>Use Case #2 : Contact Center / AI Assistant</a:t>
            </a:r>
            <a:endParaRPr lang="en-IN" sz="3000">
              <a:gradFill flip="none" rotWithShape="1">
                <a:gsLst>
                  <a:gs pos="0">
                    <a:srgbClr val="8DC8E8"/>
                  </a:gs>
                  <a:gs pos="60000">
                    <a:schemeClr val="accent6">
                      <a:lumMod val="60000"/>
                      <a:lumOff val="40000"/>
                    </a:schemeClr>
                  </a:gs>
                </a:gsLst>
                <a:path path="circle">
                  <a:fillToRect t="100000" r="100000"/>
                </a:path>
                <a:tileRect l="-100000" b="-100000"/>
              </a:gradFill>
            </a:endParaRPr>
          </a:p>
        </p:txBody>
      </p:sp>
      <p:sp>
        <p:nvSpPr>
          <p:cNvPr id="9" name="Rectangle 8">
            <a:extLst>
              <a:ext uri="{FF2B5EF4-FFF2-40B4-BE49-F238E27FC236}">
                <a16:creationId xmlns:a16="http://schemas.microsoft.com/office/drawing/2014/main" id="{430020BE-BC69-56B3-3BDE-4B10443FA6F2}"/>
              </a:ext>
            </a:extLst>
          </p:cNvPr>
          <p:cNvSpPr/>
          <p:nvPr/>
        </p:nvSpPr>
        <p:spPr bwMode="auto">
          <a:xfrm>
            <a:off x="8760387" y="1451999"/>
            <a:ext cx="1084969" cy="59115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Container Registry</a:t>
            </a:r>
          </a:p>
        </p:txBody>
      </p:sp>
      <p:sp>
        <p:nvSpPr>
          <p:cNvPr id="10" name="Rectangle 9">
            <a:extLst>
              <a:ext uri="{FF2B5EF4-FFF2-40B4-BE49-F238E27FC236}">
                <a16:creationId xmlns:a16="http://schemas.microsoft.com/office/drawing/2014/main" id="{D7B4C518-1D5F-D365-A164-98B7C68B1782}"/>
              </a:ext>
            </a:extLst>
          </p:cNvPr>
          <p:cNvSpPr/>
          <p:nvPr/>
        </p:nvSpPr>
        <p:spPr bwMode="auto">
          <a:xfrm>
            <a:off x="9787279" y="2256571"/>
            <a:ext cx="1897869" cy="884643"/>
          </a:xfrm>
          <a:prstGeom prst="rect">
            <a:avLst/>
          </a:prstGeom>
          <a:solidFill>
            <a:schemeClr val="tx2">
              <a:lumMod val="20000"/>
              <a:lumOff val="80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Web Front-end to navigate the indexed data for search UI</a:t>
            </a:r>
          </a:p>
        </p:txBody>
      </p:sp>
      <p:sp>
        <p:nvSpPr>
          <p:cNvPr id="12" name="Rectangle 11">
            <a:extLst>
              <a:ext uri="{FF2B5EF4-FFF2-40B4-BE49-F238E27FC236}">
                <a16:creationId xmlns:a16="http://schemas.microsoft.com/office/drawing/2014/main" id="{9C174D1E-10A6-CA2C-561A-DC847DD54269}"/>
              </a:ext>
            </a:extLst>
          </p:cNvPr>
          <p:cNvSpPr/>
          <p:nvPr/>
        </p:nvSpPr>
        <p:spPr bwMode="auto">
          <a:xfrm>
            <a:off x="7110818" y="1949414"/>
            <a:ext cx="1193466" cy="57613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Azure AI Search</a:t>
            </a:r>
          </a:p>
        </p:txBody>
      </p:sp>
      <p:pic>
        <p:nvPicPr>
          <p:cNvPr id="15" name="Graphic 14">
            <a:extLst>
              <a:ext uri="{FF2B5EF4-FFF2-40B4-BE49-F238E27FC236}">
                <a16:creationId xmlns:a16="http://schemas.microsoft.com/office/drawing/2014/main" id="{73E1AD92-171C-4418-3745-628395D73D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4331" y="2021566"/>
            <a:ext cx="307127" cy="291136"/>
          </a:xfrm>
          <a:prstGeom prst="rect">
            <a:avLst/>
          </a:prstGeom>
        </p:spPr>
      </p:pic>
      <p:sp>
        <p:nvSpPr>
          <p:cNvPr id="17" name="Rectangle 16">
            <a:extLst>
              <a:ext uri="{FF2B5EF4-FFF2-40B4-BE49-F238E27FC236}">
                <a16:creationId xmlns:a16="http://schemas.microsoft.com/office/drawing/2014/main" id="{044D9F3C-FE85-CFAC-B727-743A10B2E9F0}"/>
              </a:ext>
            </a:extLst>
          </p:cNvPr>
          <p:cNvSpPr/>
          <p:nvPr/>
        </p:nvSpPr>
        <p:spPr bwMode="auto">
          <a:xfrm>
            <a:off x="8740931" y="2426141"/>
            <a:ext cx="1108814" cy="59115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App Service</a:t>
            </a:r>
          </a:p>
        </p:txBody>
      </p:sp>
      <p:pic>
        <p:nvPicPr>
          <p:cNvPr id="18" name="Graphic 17">
            <a:extLst>
              <a:ext uri="{FF2B5EF4-FFF2-40B4-BE49-F238E27FC236}">
                <a16:creationId xmlns:a16="http://schemas.microsoft.com/office/drawing/2014/main" id="{9540B71D-AEB5-0EB1-95FE-F8E1E8975F4C}"/>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9163775" y="2525775"/>
            <a:ext cx="219600" cy="220468"/>
          </a:xfrm>
          <a:prstGeom prst="rect">
            <a:avLst/>
          </a:prstGeom>
        </p:spPr>
      </p:pic>
      <p:pic>
        <p:nvPicPr>
          <p:cNvPr id="20" name="Graphic 19">
            <a:extLst>
              <a:ext uri="{FF2B5EF4-FFF2-40B4-BE49-F238E27FC236}">
                <a16:creationId xmlns:a16="http://schemas.microsoft.com/office/drawing/2014/main" id="{A2F11F2A-B282-BAE7-83CE-7B769D26A1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82176" y="1507161"/>
            <a:ext cx="241390" cy="233958"/>
          </a:xfrm>
          <a:prstGeom prst="rect">
            <a:avLst/>
          </a:prstGeom>
        </p:spPr>
      </p:pic>
      <p:pic>
        <p:nvPicPr>
          <p:cNvPr id="23" name="Picture 22" descr="Laptop and mobile device in purple and blue color">
            <a:extLst>
              <a:ext uri="{FF2B5EF4-FFF2-40B4-BE49-F238E27FC236}">
                <a16:creationId xmlns:a16="http://schemas.microsoft.com/office/drawing/2014/main" id="{AE0D6F6B-9923-58A2-CEB4-9A75E5EC71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09780" y="2268170"/>
            <a:ext cx="469940" cy="515210"/>
          </a:xfrm>
          <a:prstGeom prst="rect">
            <a:avLst/>
          </a:prstGeom>
          <a:effectLst>
            <a:outerShdw blurRad="38100" algn="ctr" rotWithShape="0">
              <a:prstClr val="black">
                <a:alpha val="24000"/>
              </a:prstClr>
            </a:outerShdw>
          </a:effectLst>
        </p:spPr>
      </p:pic>
      <p:sp>
        <p:nvSpPr>
          <p:cNvPr id="27" name="Rectangle 26">
            <a:extLst>
              <a:ext uri="{FF2B5EF4-FFF2-40B4-BE49-F238E27FC236}">
                <a16:creationId xmlns:a16="http://schemas.microsoft.com/office/drawing/2014/main" id="{825C48D4-58A4-6620-0C8B-F4904638BBB8}"/>
              </a:ext>
            </a:extLst>
          </p:cNvPr>
          <p:cNvSpPr/>
          <p:nvPr/>
        </p:nvSpPr>
        <p:spPr bwMode="auto">
          <a:xfrm>
            <a:off x="6995785" y="1837571"/>
            <a:ext cx="1470425" cy="2827883"/>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38" name="TextBox 37">
            <a:extLst>
              <a:ext uri="{FF2B5EF4-FFF2-40B4-BE49-F238E27FC236}">
                <a16:creationId xmlns:a16="http://schemas.microsoft.com/office/drawing/2014/main" id="{6A005861-B900-4867-76D1-B7F9EDF5C30E}"/>
              </a:ext>
            </a:extLst>
          </p:cNvPr>
          <p:cNvSpPr txBox="1"/>
          <p:nvPr/>
        </p:nvSpPr>
        <p:spPr>
          <a:xfrm>
            <a:off x="2574933" y="3448439"/>
            <a:ext cx="1278314" cy="86177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As processed documents, </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recordings and text-based conversations are uploaded in the storage they trigger the automatic batch </a:t>
            </a:r>
            <a:r>
              <a:rPr lang="en-US" sz="800">
                <a:solidFill>
                  <a:srgbClr val="000000"/>
                </a:solidFill>
                <a:latin typeface="Segoe Sans Text"/>
              </a:rPr>
              <a:t>t</a:t>
            </a:r>
            <a:r>
              <a:rPr kumimoji="0" lang="en-US" sz="800" b="0" i="0" u="none" strike="noStrike" kern="1200" cap="none" spc="0" normalizeH="0" baseline="0" noProof="0" err="1">
                <a:ln>
                  <a:noFill/>
                </a:ln>
                <a:solidFill>
                  <a:srgbClr val="000000"/>
                </a:solidFill>
                <a:effectLst/>
                <a:uLnTx/>
                <a:uFillTx/>
                <a:latin typeface="Segoe Sans Text"/>
                <a:ea typeface="+mn-ea"/>
                <a:cs typeface="+mn-cs"/>
              </a:rPr>
              <a:t>ranscription</a:t>
            </a:r>
            <a:r>
              <a:rPr kumimoji="0" lang="en-US" sz="800" b="0" i="0" u="none" strike="noStrike" kern="1200" cap="none" spc="0" normalizeH="0" baseline="0" noProof="0">
                <a:ln>
                  <a:noFill/>
                </a:ln>
                <a:solidFill>
                  <a:srgbClr val="000000"/>
                </a:solidFill>
                <a:effectLst/>
                <a:uLnTx/>
                <a:uFillTx/>
                <a:latin typeface="Segoe Sans Text"/>
                <a:ea typeface="+mn-ea"/>
                <a:cs typeface="+mn-cs"/>
              </a:rPr>
              <a:t> and extraction jobs</a:t>
            </a:r>
          </a:p>
        </p:txBody>
      </p:sp>
      <p:sp>
        <p:nvSpPr>
          <p:cNvPr id="39" name="TextBox 38">
            <a:extLst>
              <a:ext uri="{FF2B5EF4-FFF2-40B4-BE49-F238E27FC236}">
                <a16:creationId xmlns:a16="http://schemas.microsoft.com/office/drawing/2014/main" id="{9630CEDA-426D-535B-F21A-DD77300C3FD5}"/>
              </a:ext>
            </a:extLst>
          </p:cNvPr>
          <p:cNvSpPr txBox="1"/>
          <p:nvPr/>
        </p:nvSpPr>
        <p:spPr>
          <a:xfrm>
            <a:off x="1531502" y="2441982"/>
            <a:ext cx="1770238" cy="12311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mn-cs"/>
              </a:rPr>
              <a:t>Continuous Export</a:t>
            </a:r>
          </a:p>
        </p:txBody>
      </p:sp>
      <p:sp>
        <p:nvSpPr>
          <p:cNvPr id="40" name="Rectangle 39">
            <a:extLst>
              <a:ext uri="{FF2B5EF4-FFF2-40B4-BE49-F238E27FC236}">
                <a16:creationId xmlns:a16="http://schemas.microsoft.com/office/drawing/2014/main" id="{27849099-9883-AFA3-11E5-A9E5D3935563}"/>
              </a:ext>
            </a:extLst>
          </p:cNvPr>
          <p:cNvSpPr/>
          <p:nvPr/>
        </p:nvSpPr>
        <p:spPr bwMode="auto">
          <a:xfrm>
            <a:off x="853185" y="2644607"/>
            <a:ext cx="1316741" cy="706785"/>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Sources</a:t>
            </a:r>
          </a:p>
        </p:txBody>
      </p:sp>
      <p:sp>
        <p:nvSpPr>
          <p:cNvPr id="71" name="Rectangle 70">
            <a:extLst>
              <a:ext uri="{FF2B5EF4-FFF2-40B4-BE49-F238E27FC236}">
                <a16:creationId xmlns:a16="http://schemas.microsoft.com/office/drawing/2014/main" id="{497AFB73-E27E-BAAF-197C-97BC6C188764}"/>
              </a:ext>
            </a:extLst>
          </p:cNvPr>
          <p:cNvSpPr/>
          <p:nvPr/>
        </p:nvSpPr>
        <p:spPr bwMode="auto">
          <a:xfrm>
            <a:off x="4134985" y="2080761"/>
            <a:ext cx="2707702" cy="1844705"/>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74" name="TextBox 73">
            <a:extLst>
              <a:ext uri="{FF2B5EF4-FFF2-40B4-BE49-F238E27FC236}">
                <a16:creationId xmlns:a16="http://schemas.microsoft.com/office/drawing/2014/main" id="{4A7F4F32-B9C2-E667-D889-C1483190C81A}"/>
              </a:ext>
            </a:extLst>
          </p:cNvPr>
          <p:cNvSpPr txBox="1"/>
          <p:nvPr/>
        </p:nvSpPr>
        <p:spPr>
          <a:xfrm>
            <a:off x="4283508" y="1610729"/>
            <a:ext cx="2442266"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resulting transcriptions and extractions are stored in an Azure storage container along with the enriched metadata </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a:t>
            </a:r>
            <a:r>
              <a:rPr kumimoji="0" lang="en-US" sz="800" b="0" i="0" u="none" strike="noStrike" kern="1200" cap="none" spc="0" normalizeH="0" baseline="0" noProof="0" err="1">
                <a:ln>
                  <a:noFill/>
                </a:ln>
                <a:solidFill>
                  <a:srgbClr val="000000"/>
                </a:solidFill>
                <a:effectLst/>
                <a:uLnTx/>
                <a:uFillTx/>
                <a:latin typeface="Segoe Sans Text"/>
                <a:ea typeface="+mn-ea"/>
                <a:cs typeface="+mn-cs"/>
              </a:rPr>
              <a:t>diarization</a:t>
            </a:r>
            <a:r>
              <a:rPr kumimoji="0" lang="en-US" sz="800" b="0" i="0" u="none" strike="noStrike" kern="1200" cap="none" spc="0" normalizeH="0" baseline="0" noProof="0">
                <a:ln>
                  <a:noFill/>
                </a:ln>
                <a:solidFill>
                  <a:srgbClr val="000000"/>
                </a:solidFill>
                <a:effectLst/>
                <a:uLnTx/>
                <a:uFillTx/>
                <a:latin typeface="Segoe Sans Text"/>
                <a:ea typeface="+mn-ea"/>
                <a:cs typeface="+mn-cs"/>
              </a:rPr>
              <a:t>, sentiment, etc.)</a:t>
            </a:r>
          </a:p>
        </p:txBody>
      </p:sp>
      <p:sp>
        <p:nvSpPr>
          <p:cNvPr id="94" name="Rectangle 93">
            <a:extLst>
              <a:ext uri="{FF2B5EF4-FFF2-40B4-BE49-F238E27FC236}">
                <a16:creationId xmlns:a16="http://schemas.microsoft.com/office/drawing/2014/main" id="{92EE85CA-669A-CBE4-1F05-37F891757255}"/>
              </a:ext>
            </a:extLst>
          </p:cNvPr>
          <p:cNvSpPr/>
          <p:nvPr/>
        </p:nvSpPr>
        <p:spPr bwMode="auto">
          <a:xfrm>
            <a:off x="2467995" y="2735961"/>
            <a:ext cx="1461348" cy="2147998"/>
          </a:xfrm>
          <a:prstGeom prst="rect">
            <a:avLst/>
          </a:prstGeom>
          <a:noFill/>
          <a:ln w="6350">
            <a:solidFill>
              <a:schemeClr val="bg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96" name="Rectangle 95">
            <a:extLst>
              <a:ext uri="{FF2B5EF4-FFF2-40B4-BE49-F238E27FC236}">
                <a16:creationId xmlns:a16="http://schemas.microsoft.com/office/drawing/2014/main" id="{02BB848F-3254-0D76-ACDD-2A65A8BAA5E2}"/>
              </a:ext>
            </a:extLst>
          </p:cNvPr>
          <p:cNvSpPr/>
          <p:nvPr/>
        </p:nvSpPr>
        <p:spPr bwMode="auto">
          <a:xfrm>
            <a:off x="2518099" y="2644606"/>
            <a:ext cx="1361140" cy="706785"/>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Storage Account</a:t>
            </a:r>
          </a:p>
        </p:txBody>
      </p:sp>
      <p:pic>
        <p:nvPicPr>
          <p:cNvPr id="98" name="Graphic 97">
            <a:extLst>
              <a:ext uri="{FF2B5EF4-FFF2-40B4-BE49-F238E27FC236}">
                <a16:creationId xmlns:a16="http://schemas.microsoft.com/office/drawing/2014/main" id="{D7196119-8F56-4B44-B291-4F844FCD39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44267" y="2783162"/>
            <a:ext cx="308804" cy="299296"/>
          </a:xfrm>
          <a:prstGeom prst="rect">
            <a:avLst/>
          </a:prstGeom>
        </p:spPr>
      </p:pic>
      <p:sp>
        <p:nvSpPr>
          <p:cNvPr id="45" name="Rectangle 44">
            <a:extLst>
              <a:ext uri="{FF2B5EF4-FFF2-40B4-BE49-F238E27FC236}">
                <a16:creationId xmlns:a16="http://schemas.microsoft.com/office/drawing/2014/main" id="{86CA61E8-11A8-4ADB-9C59-7A5EFFE2DE6A}"/>
              </a:ext>
            </a:extLst>
          </p:cNvPr>
          <p:cNvSpPr/>
          <p:nvPr/>
        </p:nvSpPr>
        <p:spPr bwMode="auto">
          <a:xfrm>
            <a:off x="4255723" y="2192603"/>
            <a:ext cx="2497836" cy="61506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Microsoft Fabric</a:t>
            </a:r>
            <a:br>
              <a:rPr lang="en-US" sz="900">
                <a:solidFill>
                  <a:schemeClr val="tx1"/>
                </a:solidFill>
              </a:rPr>
            </a:br>
            <a:r>
              <a:rPr lang="en-US" sz="800">
                <a:solidFill>
                  <a:schemeClr val="tx1"/>
                </a:solidFill>
              </a:rPr>
              <a:t>Synapse Data Engineering Pipeline</a:t>
            </a:r>
            <a:endParaRPr lang="en-US" sz="900">
              <a:solidFill>
                <a:schemeClr val="tx1"/>
              </a:solidFill>
            </a:endParaRPr>
          </a:p>
        </p:txBody>
      </p:sp>
      <p:sp>
        <p:nvSpPr>
          <p:cNvPr id="49" name="Rectangle 48">
            <a:extLst>
              <a:ext uri="{FF2B5EF4-FFF2-40B4-BE49-F238E27FC236}">
                <a16:creationId xmlns:a16="http://schemas.microsoft.com/office/drawing/2014/main" id="{AA3F89C3-3540-5CD7-711B-4F5042A0946B}"/>
              </a:ext>
            </a:extLst>
          </p:cNvPr>
          <p:cNvSpPr/>
          <p:nvPr/>
        </p:nvSpPr>
        <p:spPr bwMode="auto">
          <a:xfrm>
            <a:off x="4257150" y="2937685"/>
            <a:ext cx="1141017" cy="57549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err="1">
                <a:solidFill>
                  <a:schemeClr val="tx1"/>
                </a:solidFill>
                <a:latin typeface="+mj-lt"/>
              </a:rPr>
              <a:t>OneLake</a:t>
            </a:r>
            <a:endParaRPr lang="en-US" sz="900">
              <a:solidFill>
                <a:schemeClr val="tx1"/>
              </a:solidFill>
              <a:latin typeface="+mj-lt"/>
            </a:endParaRPr>
          </a:p>
        </p:txBody>
      </p:sp>
      <p:sp>
        <p:nvSpPr>
          <p:cNvPr id="61" name="Rectangle 60">
            <a:extLst>
              <a:ext uri="{FF2B5EF4-FFF2-40B4-BE49-F238E27FC236}">
                <a16:creationId xmlns:a16="http://schemas.microsoft.com/office/drawing/2014/main" id="{4F7A8916-5FC1-C320-D5FD-97DDBE7F3F69}"/>
              </a:ext>
            </a:extLst>
          </p:cNvPr>
          <p:cNvSpPr/>
          <p:nvPr/>
        </p:nvSpPr>
        <p:spPr bwMode="auto">
          <a:xfrm>
            <a:off x="5612542" y="2937685"/>
            <a:ext cx="1141017" cy="57549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r>
              <a:rPr lang="en-US" sz="900">
                <a:solidFill>
                  <a:schemeClr val="tx1"/>
                </a:solidFill>
                <a:latin typeface="+mj-lt"/>
              </a:rPr>
              <a:t>Notebook</a:t>
            </a:r>
          </a:p>
        </p:txBody>
      </p:sp>
      <p:sp>
        <p:nvSpPr>
          <p:cNvPr id="67" name="TextBox 66">
            <a:extLst>
              <a:ext uri="{FF2B5EF4-FFF2-40B4-BE49-F238E27FC236}">
                <a16:creationId xmlns:a16="http://schemas.microsoft.com/office/drawing/2014/main" id="{E0AC30A4-E1C5-8FB5-55A3-44CCD2D0DD51}"/>
              </a:ext>
            </a:extLst>
          </p:cNvPr>
          <p:cNvSpPr txBox="1"/>
          <p:nvPr/>
        </p:nvSpPr>
        <p:spPr>
          <a:xfrm>
            <a:off x="5671708" y="3553214"/>
            <a:ext cx="1022684" cy="246221"/>
          </a:xfrm>
          <a:prstGeom prst="rect">
            <a:avLst/>
          </a:prstGeom>
          <a:noFill/>
        </p:spPr>
        <p:txBody>
          <a:bodyPr wrap="square" lIns="0" tIns="0" rIns="0" bIns="0" rtlCol="0">
            <a:spAutoFit/>
          </a:bodyPr>
          <a:lstStyle/>
          <a:p>
            <a:pPr algn="ctr"/>
            <a:r>
              <a:rPr lang="en-US" sz="800"/>
              <a:t>Process, Enrich, Vectorize and Index</a:t>
            </a:r>
          </a:p>
        </p:txBody>
      </p:sp>
      <p:sp>
        <p:nvSpPr>
          <p:cNvPr id="68" name="TextBox 67">
            <a:extLst>
              <a:ext uri="{FF2B5EF4-FFF2-40B4-BE49-F238E27FC236}">
                <a16:creationId xmlns:a16="http://schemas.microsoft.com/office/drawing/2014/main" id="{DB166BBD-51D3-E9BE-2614-7B7C1569F331}"/>
              </a:ext>
            </a:extLst>
          </p:cNvPr>
          <p:cNvSpPr txBox="1"/>
          <p:nvPr/>
        </p:nvSpPr>
        <p:spPr>
          <a:xfrm>
            <a:off x="4262007" y="3553214"/>
            <a:ext cx="1097243" cy="246221"/>
          </a:xfrm>
          <a:prstGeom prst="rect">
            <a:avLst/>
          </a:prstGeom>
          <a:noFill/>
        </p:spPr>
        <p:txBody>
          <a:bodyPr wrap="square" lIns="0" tIns="0" rIns="0" bIns="0" rtlCol="0">
            <a:spAutoFit/>
          </a:bodyPr>
          <a:lstStyle/>
          <a:p>
            <a:pPr algn="ctr"/>
            <a:r>
              <a:rPr lang="en-US" sz="800"/>
              <a:t>Storage Account Mounted to </a:t>
            </a:r>
            <a:r>
              <a:rPr lang="en-US" sz="800" err="1"/>
              <a:t>OneLake</a:t>
            </a:r>
            <a:endParaRPr lang="en-US" sz="800"/>
          </a:p>
        </p:txBody>
      </p:sp>
      <p:pic>
        <p:nvPicPr>
          <p:cNvPr id="70" name="Picture 4" descr="Microsoft Fabric Logo - David Alzamendi">
            <a:extLst>
              <a:ext uri="{FF2B5EF4-FFF2-40B4-BE49-F238E27FC236}">
                <a16:creationId xmlns:a16="http://schemas.microsoft.com/office/drawing/2014/main" id="{37A78C9D-CBD2-03CE-57FF-C0D6416920F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399696" y="2261327"/>
            <a:ext cx="209890" cy="22172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00621236-77E4-67DB-7CB4-3B3BABE7825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23891" y="3019062"/>
            <a:ext cx="207535" cy="224332"/>
          </a:xfrm>
          <a:prstGeom prst="rect">
            <a:avLst/>
          </a:prstGeom>
        </p:spPr>
      </p:pic>
      <p:pic>
        <p:nvPicPr>
          <p:cNvPr id="75" name="Picture 74">
            <a:extLst>
              <a:ext uri="{FF2B5EF4-FFF2-40B4-BE49-F238E27FC236}">
                <a16:creationId xmlns:a16="http://schemas.microsoft.com/office/drawing/2014/main" id="{0D0B5211-6089-27D1-87B4-90829860EA5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80672" y="3021376"/>
            <a:ext cx="209835" cy="223445"/>
          </a:xfrm>
          <a:prstGeom prst="rect">
            <a:avLst/>
          </a:prstGeom>
        </p:spPr>
      </p:pic>
      <p:sp>
        <p:nvSpPr>
          <p:cNvPr id="127" name="TextBox 126">
            <a:extLst>
              <a:ext uri="{FF2B5EF4-FFF2-40B4-BE49-F238E27FC236}">
                <a16:creationId xmlns:a16="http://schemas.microsoft.com/office/drawing/2014/main" id="{996DD1EE-DDAB-1637-72B4-CF95C3CCEC3C}"/>
              </a:ext>
            </a:extLst>
          </p:cNvPr>
          <p:cNvSpPr txBox="1"/>
          <p:nvPr/>
        </p:nvSpPr>
        <p:spPr>
          <a:xfrm>
            <a:off x="5926806" y="3975954"/>
            <a:ext cx="929713" cy="123111"/>
          </a:xfrm>
          <a:prstGeom prst="rect">
            <a:avLst/>
          </a:prstGeom>
          <a:noFill/>
        </p:spPr>
        <p:txBody>
          <a:bodyPr wrap="square" lIns="0" tIns="0" rIns="0" bIns="0" rtlCol="0">
            <a:spAutoFit/>
          </a:bodyPr>
          <a:lstStyle/>
          <a:p>
            <a:pPr algn="ctr"/>
            <a:r>
              <a:rPr lang="en-US" sz="800" i="1"/>
              <a:t>Data Engineering</a:t>
            </a:r>
          </a:p>
        </p:txBody>
      </p:sp>
      <p:sp>
        <p:nvSpPr>
          <p:cNvPr id="128" name="TextBox 127">
            <a:extLst>
              <a:ext uri="{FF2B5EF4-FFF2-40B4-BE49-F238E27FC236}">
                <a16:creationId xmlns:a16="http://schemas.microsoft.com/office/drawing/2014/main" id="{EB686E81-56C1-27B6-D054-F4DC34C2A942}"/>
              </a:ext>
            </a:extLst>
          </p:cNvPr>
          <p:cNvSpPr txBox="1"/>
          <p:nvPr/>
        </p:nvSpPr>
        <p:spPr>
          <a:xfrm>
            <a:off x="7590982" y="4696898"/>
            <a:ext cx="929713" cy="123111"/>
          </a:xfrm>
          <a:prstGeom prst="rect">
            <a:avLst/>
          </a:prstGeom>
          <a:noFill/>
        </p:spPr>
        <p:txBody>
          <a:bodyPr wrap="square" lIns="0" tIns="0" rIns="0" bIns="0" rtlCol="0">
            <a:spAutoFit/>
          </a:bodyPr>
          <a:lstStyle/>
          <a:p>
            <a:pPr algn="ctr"/>
            <a:r>
              <a:rPr lang="en-US" sz="800" i="1"/>
              <a:t>AI Functions</a:t>
            </a:r>
          </a:p>
        </p:txBody>
      </p:sp>
      <p:sp>
        <p:nvSpPr>
          <p:cNvPr id="134" name="TextBox 133">
            <a:extLst>
              <a:ext uri="{FF2B5EF4-FFF2-40B4-BE49-F238E27FC236}">
                <a16:creationId xmlns:a16="http://schemas.microsoft.com/office/drawing/2014/main" id="{F4386C99-3BB3-6955-280F-43A4B9596915}"/>
              </a:ext>
            </a:extLst>
          </p:cNvPr>
          <p:cNvSpPr txBox="1"/>
          <p:nvPr/>
        </p:nvSpPr>
        <p:spPr>
          <a:xfrm>
            <a:off x="7229151" y="2584372"/>
            <a:ext cx="1022684" cy="123111"/>
          </a:xfrm>
          <a:prstGeom prst="rect">
            <a:avLst/>
          </a:prstGeom>
          <a:noFill/>
        </p:spPr>
        <p:txBody>
          <a:bodyPr wrap="square" lIns="0" tIns="0" rIns="0" bIns="0" rtlCol="0">
            <a:spAutoFit/>
          </a:bodyPr>
          <a:lstStyle/>
          <a:p>
            <a:pPr algn="ctr"/>
            <a:r>
              <a:rPr lang="en-US" sz="800"/>
              <a:t>Knowledge Indexes</a:t>
            </a:r>
          </a:p>
        </p:txBody>
      </p:sp>
      <p:sp>
        <p:nvSpPr>
          <p:cNvPr id="135" name="Rectangle 134">
            <a:extLst>
              <a:ext uri="{FF2B5EF4-FFF2-40B4-BE49-F238E27FC236}">
                <a16:creationId xmlns:a16="http://schemas.microsoft.com/office/drawing/2014/main" id="{4412AD11-C5FF-FA9E-360D-8DA727AD5E8D}"/>
              </a:ext>
            </a:extLst>
          </p:cNvPr>
          <p:cNvSpPr/>
          <p:nvPr/>
        </p:nvSpPr>
        <p:spPr bwMode="auto">
          <a:xfrm>
            <a:off x="7140002" y="3992342"/>
            <a:ext cx="1193466" cy="5785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900">
                <a:solidFill>
                  <a:schemeClr val="tx1"/>
                </a:solidFill>
                <a:latin typeface="+mj-lt"/>
              </a:rPr>
              <a:t>Azure Al Services</a:t>
            </a:r>
          </a:p>
        </p:txBody>
      </p:sp>
      <p:pic>
        <p:nvPicPr>
          <p:cNvPr id="136" name="Graphic 135">
            <a:extLst>
              <a:ext uri="{FF2B5EF4-FFF2-40B4-BE49-F238E27FC236}">
                <a16:creationId xmlns:a16="http://schemas.microsoft.com/office/drawing/2014/main" id="{A5E414B0-6B2F-5260-76C5-3C71B03FB8E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84305" y="4053954"/>
            <a:ext cx="320041" cy="320251"/>
          </a:xfrm>
          <a:prstGeom prst="rect">
            <a:avLst/>
          </a:prstGeom>
        </p:spPr>
      </p:pic>
      <p:sp>
        <p:nvSpPr>
          <p:cNvPr id="13" name="Title 4">
            <a:extLst>
              <a:ext uri="{FF2B5EF4-FFF2-40B4-BE49-F238E27FC236}">
                <a16:creationId xmlns:a16="http://schemas.microsoft.com/office/drawing/2014/main" id="{E878DD2A-4BB1-50CE-F1EE-DAC1455A29E8}"/>
              </a:ext>
            </a:extLst>
          </p:cNvPr>
          <p:cNvSpPr txBox="1">
            <a:spLocks/>
          </p:cNvSpPr>
          <p:nvPr/>
        </p:nvSpPr>
        <p:spPr>
          <a:xfrm>
            <a:off x="652705" y="1183729"/>
            <a:ext cx="2637443" cy="276999"/>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800">
                <a:gradFill flip="none" rotWithShape="1">
                  <a:gsLst>
                    <a:gs pos="0">
                      <a:srgbClr val="8DC8E8"/>
                    </a:gs>
                    <a:gs pos="60000">
                      <a:schemeClr val="accent6">
                        <a:lumMod val="60000"/>
                        <a:lumOff val="40000"/>
                      </a:schemeClr>
                    </a:gs>
                  </a:gsLst>
                  <a:path path="circle">
                    <a:fillToRect t="100000" r="100000"/>
                  </a:path>
                  <a:tileRect l="-100000" b="-100000"/>
                </a:gradFill>
              </a:rPr>
              <a:t>Reference Architecture</a:t>
            </a:r>
          </a:p>
        </p:txBody>
      </p:sp>
      <p:sp>
        <p:nvSpPr>
          <p:cNvPr id="19" name="Title 4">
            <a:extLst>
              <a:ext uri="{FF2B5EF4-FFF2-40B4-BE49-F238E27FC236}">
                <a16:creationId xmlns:a16="http://schemas.microsoft.com/office/drawing/2014/main" id="{49D6647D-E3BC-A41D-A57E-B40A8CF8D8AA}"/>
              </a:ext>
            </a:extLst>
          </p:cNvPr>
          <p:cNvSpPr txBox="1">
            <a:spLocks/>
          </p:cNvSpPr>
          <p:nvPr/>
        </p:nvSpPr>
        <p:spPr>
          <a:xfrm>
            <a:off x="4104214" y="4701906"/>
            <a:ext cx="924407" cy="161583"/>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r>
              <a:rPr lang="en-GB" sz="1050">
                <a:gradFill flip="none" rotWithShape="1">
                  <a:gsLst>
                    <a:gs pos="0">
                      <a:srgbClr val="8DC8E8"/>
                    </a:gs>
                    <a:gs pos="60000">
                      <a:schemeClr val="accent6">
                        <a:lumMod val="60000"/>
                        <a:lumOff val="40000"/>
                      </a:schemeClr>
                    </a:gs>
                  </a:gsLst>
                  <a:path path="circle">
                    <a:fillToRect t="100000" r="100000"/>
                  </a:path>
                  <a:tileRect l="-100000" b="-100000"/>
                </a:gradFill>
              </a:rPr>
              <a:t>AI Foundation</a:t>
            </a:r>
          </a:p>
        </p:txBody>
      </p:sp>
      <p:pic>
        <p:nvPicPr>
          <p:cNvPr id="26" name="Picture 2" descr="an arrow pointing to the left on a white background in black and white ...">
            <a:extLst>
              <a:ext uri="{FF2B5EF4-FFF2-40B4-BE49-F238E27FC236}">
                <a16:creationId xmlns:a16="http://schemas.microsoft.com/office/drawing/2014/main" id="{71D7B3DE-7E60-531C-6BB2-49433A184071}"/>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897496" y="2878630"/>
            <a:ext cx="366199" cy="2486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an arrow pointing to the left on a white background in black and white ...">
            <a:extLst>
              <a:ext uri="{FF2B5EF4-FFF2-40B4-BE49-F238E27FC236}">
                <a16:creationId xmlns:a16="http://schemas.microsoft.com/office/drawing/2014/main" id="{A8CBD0B4-48FF-0035-B077-306BACF494CF}"/>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72572" y="3117732"/>
            <a:ext cx="298265" cy="2486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an arrow pointing to the left on a white background in black and white ...">
            <a:extLst>
              <a:ext uri="{FF2B5EF4-FFF2-40B4-BE49-F238E27FC236}">
                <a16:creationId xmlns:a16="http://schemas.microsoft.com/office/drawing/2014/main" id="{3E8959C6-A4A8-E46B-65EF-C8D2F728A764}"/>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198170" flipH="1">
            <a:off x="8245423" y="2275491"/>
            <a:ext cx="550549" cy="30090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an arrow pointing to the left on a white background in black and white ...">
            <a:extLst>
              <a:ext uri="{FF2B5EF4-FFF2-40B4-BE49-F238E27FC236}">
                <a16:creationId xmlns:a16="http://schemas.microsoft.com/office/drawing/2014/main" id="{B4A63240-C041-EFB9-FDEF-F57BE84AD081}"/>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8382801" flipH="1">
            <a:off x="6756584" y="2545263"/>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an arrow pointing to the left on a white background in black and white ...">
            <a:extLst>
              <a:ext uri="{FF2B5EF4-FFF2-40B4-BE49-F238E27FC236}">
                <a16:creationId xmlns:a16="http://schemas.microsoft.com/office/drawing/2014/main" id="{CC0812F4-6C77-C206-4FE3-631EA1ADF509}"/>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681701" flipH="1">
            <a:off x="6749936" y="3705120"/>
            <a:ext cx="360901" cy="3009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n arrow pointing to the left on a white background in black and white ...">
            <a:extLst>
              <a:ext uri="{FF2B5EF4-FFF2-40B4-BE49-F238E27FC236}">
                <a16:creationId xmlns:a16="http://schemas.microsoft.com/office/drawing/2014/main" id="{16113E09-AED2-2FDC-200A-03EA80BC317B}"/>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758722" y="3059768"/>
            <a:ext cx="392939" cy="2486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an arrow pointing to the left on a white background in black and white ...">
            <a:extLst>
              <a:ext uri="{FF2B5EF4-FFF2-40B4-BE49-F238E27FC236}">
                <a16:creationId xmlns:a16="http://schemas.microsoft.com/office/drawing/2014/main" id="{5082CC84-DC63-5D24-0B9D-90D168D1B197}"/>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749196" y="3126443"/>
            <a:ext cx="392939" cy="2486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an arrow pointing to the left on a white background in black and white ...">
            <a:extLst>
              <a:ext uri="{FF2B5EF4-FFF2-40B4-BE49-F238E27FC236}">
                <a16:creationId xmlns:a16="http://schemas.microsoft.com/office/drawing/2014/main" id="{CE28F2D1-54CB-AC44-8F59-CA5137330B8A}"/>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flipH="1">
            <a:off x="9093201" y="2111400"/>
            <a:ext cx="379797" cy="22607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n arrow pointing to the left on a white background in black and white ...">
            <a:extLst>
              <a:ext uri="{FF2B5EF4-FFF2-40B4-BE49-F238E27FC236}">
                <a16:creationId xmlns:a16="http://schemas.microsoft.com/office/drawing/2014/main" id="{E050AB91-6F18-26DE-815C-2AD7D25FB284}"/>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155103" y="2889033"/>
            <a:ext cx="366199" cy="248679"/>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2CE1FC3-5C83-009A-A143-F6DC36676163}"/>
              </a:ext>
            </a:extLst>
          </p:cNvPr>
          <p:cNvGrpSpPr/>
          <p:nvPr/>
        </p:nvGrpSpPr>
        <p:grpSpPr>
          <a:xfrm>
            <a:off x="1377802" y="2813788"/>
            <a:ext cx="560021" cy="226146"/>
            <a:chOff x="2024064" y="2747587"/>
            <a:chExt cx="539008" cy="252648"/>
          </a:xfrm>
        </p:grpSpPr>
        <p:sp>
          <p:nvSpPr>
            <p:cNvPr id="43" name="ChatBot_F08B" title="Icon of a robotic chat bubble with a smiley face">
              <a:extLst>
                <a:ext uri="{FF2B5EF4-FFF2-40B4-BE49-F238E27FC236}">
                  <a16:creationId xmlns:a16="http://schemas.microsoft.com/office/drawing/2014/main" id="{7ED787CC-E0B9-F883-CD5D-6BBC4703BBA3}"/>
                </a:ext>
              </a:extLst>
            </p:cNvPr>
            <p:cNvSpPr>
              <a:spLocks noChangeAspect="1" noEditPoints="1"/>
            </p:cNvSpPr>
            <p:nvPr/>
          </p:nvSpPr>
          <p:spPr bwMode="auto">
            <a:xfrm>
              <a:off x="2367469" y="2747587"/>
              <a:ext cx="195603" cy="25264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44" name="Group 43">
              <a:extLst>
                <a:ext uri="{FF2B5EF4-FFF2-40B4-BE49-F238E27FC236}">
                  <a16:creationId xmlns:a16="http://schemas.microsoft.com/office/drawing/2014/main" id="{861DC923-0B5A-776F-2998-4C819976FB77}"/>
                </a:ext>
              </a:extLst>
            </p:cNvPr>
            <p:cNvGrpSpPr/>
            <p:nvPr/>
          </p:nvGrpSpPr>
          <p:grpSpPr>
            <a:xfrm>
              <a:off x="2024064" y="2790474"/>
              <a:ext cx="279574" cy="187434"/>
              <a:chOff x="1119497" y="2800350"/>
              <a:chExt cx="190500" cy="166688"/>
            </a:xfrm>
          </p:grpSpPr>
          <p:cxnSp>
            <p:nvCxnSpPr>
              <p:cNvPr id="54" name="Straight Connector 53">
                <a:extLst>
                  <a:ext uri="{FF2B5EF4-FFF2-40B4-BE49-F238E27FC236}">
                    <a16:creationId xmlns:a16="http://schemas.microsoft.com/office/drawing/2014/main" id="{E45A56C1-648B-8456-8EBB-54361829A025}"/>
                  </a:ext>
                </a:extLst>
              </p:cNvPr>
              <p:cNvCxnSpPr>
                <a:cxnSpLocks/>
              </p:cNvCxnSpPr>
              <p:nvPr/>
            </p:nvCxnSpPr>
            <p:spPr>
              <a:xfrm>
                <a:off x="1119497"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9795475-D8C7-BF35-01C5-630134565437}"/>
                  </a:ext>
                </a:extLst>
              </p:cNvPr>
              <p:cNvCxnSpPr>
                <a:cxnSpLocks/>
              </p:cNvCxnSpPr>
              <p:nvPr/>
            </p:nvCxnSpPr>
            <p:spPr>
              <a:xfrm>
                <a:off x="1143309" y="2844403"/>
                <a:ext cx="0" cy="78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840DAF2-F056-38A8-ABC7-EC0C130D8DA0}"/>
                  </a:ext>
                </a:extLst>
              </p:cNvPr>
              <p:cNvCxnSpPr>
                <a:cxnSpLocks/>
              </p:cNvCxnSpPr>
              <p:nvPr/>
            </p:nvCxnSpPr>
            <p:spPr>
              <a:xfrm>
                <a:off x="1167121" y="2817019"/>
                <a:ext cx="0" cy="1333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D13163-F695-91C9-8986-43E9120FBCF0}"/>
                  </a:ext>
                </a:extLst>
              </p:cNvPr>
              <p:cNvCxnSpPr>
                <a:cxnSpLocks/>
              </p:cNvCxnSpPr>
              <p:nvPr/>
            </p:nvCxnSpPr>
            <p:spPr>
              <a:xfrm>
                <a:off x="1190933" y="2800350"/>
                <a:ext cx="0" cy="1666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0254CA0-930D-D2A5-1374-C6F03E4AE118}"/>
                  </a:ext>
                </a:extLst>
              </p:cNvPr>
              <p:cNvCxnSpPr>
                <a:cxnSpLocks/>
              </p:cNvCxnSpPr>
              <p:nvPr/>
            </p:nvCxnSpPr>
            <p:spPr>
              <a:xfrm>
                <a:off x="1214745" y="2840236"/>
                <a:ext cx="0" cy="869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EB441F3-6912-9E3B-A084-7F6EC0188AB6}"/>
                  </a:ext>
                </a:extLst>
              </p:cNvPr>
              <p:cNvCxnSpPr>
                <a:cxnSpLocks/>
              </p:cNvCxnSpPr>
              <p:nvPr/>
            </p:nvCxnSpPr>
            <p:spPr>
              <a:xfrm>
                <a:off x="1238557" y="2856145"/>
                <a:ext cx="0" cy="5509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D84BC1-0185-8538-F6AD-BCFF3ED944C6}"/>
                  </a:ext>
                </a:extLst>
              </p:cNvPr>
              <p:cNvCxnSpPr>
                <a:cxnSpLocks/>
              </p:cNvCxnSpPr>
              <p:nvPr/>
            </p:nvCxnSpPr>
            <p:spPr>
              <a:xfrm>
                <a:off x="1262369" y="2869407"/>
                <a:ext cx="0" cy="285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EE7987-38AD-06C4-D6EB-63581214C6F0}"/>
                  </a:ext>
                </a:extLst>
              </p:cNvPr>
              <p:cNvCxnSpPr>
                <a:cxnSpLocks/>
              </p:cNvCxnSpPr>
              <p:nvPr/>
            </p:nvCxnSpPr>
            <p:spPr>
              <a:xfrm>
                <a:off x="1286181"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BD238E6-1500-614F-B071-8DD48DE81CA7}"/>
                  </a:ext>
                </a:extLst>
              </p:cNvPr>
              <p:cNvCxnSpPr>
                <a:cxnSpLocks/>
              </p:cNvCxnSpPr>
              <p:nvPr/>
            </p:nvCxnSpPr>
            <p:spPr>
              <a:xfrm>
                <a:off x="1309997" y="2870432"/>
                <a:ext cx="0" cy="2652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76" name="Picture 75">
            <a:extLst>
              <a:ext uri="{FF2B5EF4-FFF2-40B4-BE49-F238E27FC236}">
                <a16:creationId xmlns:a16="http://schemas.microsoft.com/office/drawing/2014/main" id="{822057D5-572A-812F-51B7-85B0FEA3154A}"/>
              </a:ext>
            </a:extLst>
          </p:cNvPr>
          <p:cNvPicPr>
            <a:picLocks noChangeAspect="1"/>
          </p:cNvPicPr>
          <p:nvPr/>
        </p:nvPicPr>
        <p:blipFill>
          <a:blip r:embed="rId18">
            <a:grayscl/>
          </a:blip>
          <a:stretch>
            <a:fillRect/>
          </a:stretch>
        </p:blipFill>
        <p:spPr>
          <a:xfrm>
            <a:off x="1071290" y="2808225"/>
            <a:ext cx="198460" cy="237273"/>
          </a:xfrm>
          <a:prstGeom prst="rect">
            <a:avLst/>
          </a:prstGeom>
        </p:spPr>
      </p:pic>
      <p:sp>
        <p:nvSpPr>
          <p:cNvPr id="81" name="Text Placeholder 2">
            <a:extLst>
              <a:ext uri="{FF2B5EF4-FFF2-40B4-BE49-F238E27FC236}">
                <a16:creationId xmlns:a16="http://schemas.microsoft.com/office/drawing/2014/main" id="{7307664F-EA8C-AFF7-A995-BC019C7AA7D6}"/>
              </a:ext>
            </a:extLst>
          </p:cNvPr>
          <p:cNvSpPr>
            <a:spLocks noGrp="1"/>
          </p:cNvSpPr>
          <p:nvPr/>
        </p:nvSpPr>
        <p:spPr>
          <a:xfrm>
            <a:off x="2561210" y="5257533"/>
            <a:ext cx="8996363" cy="991041"/>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GB" sz="1600">
                <a:solidFill>
                  <a:schemeClr val="tx1"/>
                </a:solidFill>
              </a:rPr>
              <a:t>Also known as a “custom copilot”. A custom copilot for enterprise applications performs two things:</a:t>
            </a:r>
          </a:p>
          <a:p>
            <a:pPr marL="342900" indent="-342900" algn="just">
              <a:buAutoNum type="arabicPeriod"/>
            </a:pPr>
            <a:r>
              <a:rPr lang="en-GB" sz="1600">
                <a:solidFill>
                  <a:schemeClr val="tx1"/>
                </a:solidFill>
              </a:rPr>
              <a:t>Search/summarize data through a chat UI and/or</a:t>
            </a:r>
          </a:p>
          <a:p>
            <a:pPr marL="342900" indent="-342900" algn="just">
              <a:buAutoNum type="arabicPeriod"/>
            </a:pPr>
            <a:r>
              <a:rPr lang="en-GB" sz="1600">
                <a:solidFill>
                  <a:schemeClr val="tx1"/>
                </a:solidFill>
              </a:rPr>
              <a:t>Task completion within the enterprise app using private or public data. </a:t>
            </a:r>
          </a:p>
        </p:txBody>
      </p:sp>
      <p:sp>
        <p:nvSpPr>
          <p:cNvPr id="82" name="Title 1">
            <a:extLst>
              <a:ext uri="{FF2B5EF4-FFF2-40B4-BE49-F238E27FC236}">
                <a16:creationId xmlns:a16="http://schemas.microsoft.com/office/drawing/2014/main" id="{01593996-68F4-C56F-0FCF-C0E7F46E17AF}"/>
              </a:ext>
            </a:extLst>
          </p:cNvPr>
          <p:cNvSpPr>
            <a:spLocks noGrp="1"/>
          </p:cNvSpPr>
          <p:nvPr/>
        </p:nvSpPr>
        <p:spPr>
          <a:xfrm>
            <a:off x="481255" y="5513209"/>
            <a:ext cx="1751618" cy="49244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algn="r"/>
            <a:r>
              <a:rPr lang="en-US" sz="1600" spc="0">
                <a:ea typeface="+mj-ea"/>
                <a:cs typeface="+mj-cs"/>
              </a:rPr>
              <a:t>Build your own AI Assistant</a:t>
            </a:r>
          </a:p>
        </p:txBody>
      </p:sp>
      <p:cxnSp>
        <p:nvCxnSpPr>
          <p:cNvPr id="83" name="Straight Connector 82">
            <a:extLst>
              <a:ext uri="{FF2B5EF4-FFF2-40B4-BE49-F238E27FC236}">
                <a16:creationId xmlns:a16="http://schemas.microsoft.com/office/drawing/2014/main" id="{BB1C2A88-89D3-244B-16CD-BF3DBA85A20C}"/>
              </a:ext>
            </a:extLst>
          </p:cNvPr>
          <p:cNvCxnSpPr>
            <a:cxnSpLocks/>
          </p:cNvCxnSpPr>
          <p:nvPr/>
        </p:nvCxnSpPr>
        <p:spPr>
          <a:xfrm>
            <a:off x="2387313" y="5380370"/>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CD1D520-629E-A383-C181-E0C1D3AAB849}"/>
              </a:ext>
              <a:ext uri="{C183D7F6-B498-43B3-948B-1728B52AA6E4}">
                <adec:decorative xmlns:adec="http://schemas.microsoft.com/office/drawing/2017/decorative" val="1"/>
              </a:ext>
            </a:extLst>
          </p:cNvPr>
          <p:cNvSpPr txBox="1"/>
          <p:nvPr/>
        </p:nvSpPr>
        <p:spPr>
          <a:xfrm>
            <a:off x="784108" y="6403276"/>
            <a:ext cx="10773463" cy="271356"/>
          </a:xfrm>
          <a:prstGeom prst="roundRect">
            <a:avLst>
              <a:gd name="adj" fmla="val 50000"/>
            </a:avLst>
          </a:prstGeom>
          <a:solidFill>
            <a:schemeClr val="accent3">
              <a:lumMod val="20000"/>
              <a:lumOff val="80000"/>
            </a:schemeClr>
          </a:solidFill>
          <a:ln>
            <a:noFill/>
          </a:ln>
          <a:effectLst/>
        </p:spPr>
        <p:txBody>
          <a:bodyPr wrap="square" lIns="91440" tIns="91440" rIns="91440" bIns="91440" rtlCol="0" anchor="ctr" anchorCtr="0">
            <a:noAutofit/>
          </a:bodyPr>
          <a:lstStyle>
            <a:defPPr>
              <a:defRPr lang="en-US"/>
            </a:defPPr>
            <a:lvl1pPr algn="ctr" defTabSz="932472" fontAlgn="base">
              <a:spcBef>
                <a:spcPct val="0"/>
              </a:spcBef>
              <a:spcAft>
                <a:spcPct val="0"/>
              </a:spcAft>
              <a:defRPr sz="1100" b="1" i="0">
                <a:solidFill>
                  <a:srgbClr val="49C5B1"/>
                </a:solidFill>
                <a:effectLst/>
                <a:latin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Build your own Copilot (Client Advisor) - </a:t>
            </a:r>
            <a:r>
              <a:rPr lang="en-US">
                <a:solidFill>
                  <a:srgbClr val="57CAB7"/>
                </a:solidFill>
                <a:hlinkClick r:id="rId19">
                  <a:extLst>
                    <a:ext uri="{A12FA001-AC4F-418D-AE19-62706E023703}">
                      <ahyp:hlinkClr xmlns:ahyp="http://schemas.microsoft.com/office/drawing/2018/hyperlinkcolor" val="tx"/>
                    </a:ext>
                  </a:extLst>
                </a:hlinkClick>
              </a:rPr>
              <a:t>https://github.com/microsoft/Build-your-own-copilot-Solution-Accelerator/blob/main/ClientAdvisor</a:t>
            </a:r>
            <a:r>
              <a:rPr lang="en-US">
                <a:solidFill>
                  <a:srgbClr val="57CAB7"/>
                </a:solidFill>
              </a:rPr>
              <a:t> </a:t>
            </a:r>
          </a:p>
        </p:txBody>
      </p:sp>
      <p:sp>
        <p:nvSpPr>
          <p:cNvPr id="6" name="Rectangle 5">
            <a:extLst>
              <a:ext uri="{FF2B5EF4-FFF2-40B4-BE49-F238E27FC236}">
                <a16:creationId xmlns:a16="http://schemas.microsoft.com/office/drawing/2014/main" id="{8A818FE9-9F88-C580-7ABE-4B8505798D41}"/>
              </a:ext>
            </a:extLst>
          </p:cNvPr>
          <p:cNvSpPr/>
          <p:nvPr/>
        </p:nvSpPr>
        <p:spPr bwMode="auto">
          <a:xfrm>
            <a:off x="7459329" y="3319230"/>
            <a:ext cx="896668" cy="5785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Prompt Flow</a:t>
            </a:r>
          </a:p>
        </p:txBody>
      </p:sp>
      <p:pic>
        <p:nvPicPr>
          <p:cNvPr id="2" name="Picture 2" descr="Azure Machine Learning Service Logo PNG Vector (AI, PDF, SVG) Free Download">
            <a:extLst>
              <a:ext uri="{FF2B5EF4-FFF2-40B4-BE49-F238E27FC236}">
                <a16:creationId xmlns:a16="http://schemas.microsoft.com/office/drawing/2014/main" id="{5E9C6E8B-42DC-6E09-9A8A-1ADD1ADDB366}"/>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809883" y="3417046"/>
            <a:ext cx="223872" cy="25338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4612C823-20F1-95AD-47A9-794B65CC12A7}"/>
              </a:ext>
            </a:extLst>
          </p:cNvPr>
          <p:cNvSpPr/>
          <p:nvPr/>
        </p:nvSpPr>
        <p:spPr bwMode="auto">
          <a:xfrm>
            <a:off x="7134436" y="2808991"/>
            <a:ext cx="666631" cy="5785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AOAI</a:t>
            </a:r>
          </a:p>
        </p:txBody>
      </p:sp>
      <p:sp>
        <p:nvSpPr>
          <p:cNvPr id="3" name="Freeform: Shape 2">
            <a:extLst>
              <a:ext uri="{FF2B5EF4-FFF2-40B4-BE49-F238E27FC236}">
                <a16:creationId xmlns:a16="http://schemas.microsoft.com/office/drawing/2014/main" id="{EC82F6FD-39CE-E132-F5B5-E8B5CD8351AE}"/>
              </a:ext>
            </a:extLst>
          </p:cNvPr>
          <p:cNvSpPr/>
          <p:nvPr/>
        </p:nvSpPr>
        <p:spPr>
          <a:xfrm>
            <a:off x="7346205" y="2916697"/>
            <a:ext cx="226115" cy="227157"/>
          </a:xfrm>
          <a:custGeom>
            <a:avLst/>
            <a:gdLst>
              <a:gd name="connsiteX0" fmla="*/ 201222 w 450163"/>
              <a:gd name="connsiteY0" fmla="*/ 1 h 458143"/>
              <a:gd name="connsiteX1" fmla="*/ 286980 w 450163"/>
              <a:gd name="connsiteY1" fmla="*/ 38318 h 458143"/>
              <a:gd name="connsiteX2" fmla="*/ 410757 w 450163"/>
              <a:gd name="connsiteY2" fmla="*/ 93710 h 458143"/>
              <a:gd name="connsiteX3" fmla="*/ 420492 w 450163"/>
              <a:gd name="connsiteY3" fmla="*/ 187419 h 458143"/>
              <a:gd name="connsiteX4" fmla="*/ 420492 w 450163"/>
              <a:gd name="connsiteY4" fmla="*/ 187573 h 458143"/>
              <a:gd name="connsiteX5" fmla="*/ 434552 w 450163"/>
              <a:gd name="connsiteY5" fmla="*/ 322858 h 458143"/>
              <a:gd name="connsiteX6" fmla="*/ 358683 w 450163"/>
              <a:gd name="connsiteY6" fmla="*/ 378244 h 458143"/>
              <a:gd name="connsiteX7" fmla="*/ 248971 w 450163"/>
              <a:gd name="connsiteY7" fmla="*/ 458143 h 458143"/>
              <a:gd name="connsiteX8" fmla="*/ 163367 w 450163"/>
              <a:gd name="connsiteY8" fmla="*/ 419667 h 458143"/>
              <a:gd name="connsiteX9" fmla="*/ 39442 w 450163"/>
              <a:gd name="connsiteY9" fmla="*/ 364127 h 458143"/>
              <a:gd name="connsiteX10" fmla="*/ 29707 w 450163"/>
              <a:gd name="connsiteY10" fmla="*/ 270572 h 458143"/>
              <a:gd name="connsiteX11" fmla="*/ 15488 w 450163"/>
              <a:gd name="connsiteY11" fmla="*/ 135287 h 458143"/>
              <a:gd name="connsiteX12" fmla="*/ 91511 w 450163"/>
              <a:gd name="connsiteY12" fmla="*/ 79900 h 458143"/>
              <a:gd name="connsiteX13" fmla="*/ 201222 w 450163"/>
              <a:gd name="connsiteY13" fmla="*/ 1 h 458143"/>
              <a:gd name="connsiteX14" fmla="*/ 201222 w 450163"/>
              <a:gd name="connsiteY14" fmla="*/ 29786 h 458143"/>
              <a:gd name="connsiteX15" fmla="*/ 115777 w 450163"/>
              <a:gd name="connsiteY15" fmla="*/ 115744 h 458143"/>
              <a:gd name="connsiteX16" fmla="*/ 115777 w 450163"/>
              <a:gd name="connsiteY16" fmla="*/ 217830 h 458143"/>
              <a:gd name="connsiteX17" fmla="*/ 154869 w 450163"/>
              <a:gd name="connsiteY17" fmla="*/ 240479 h 458143"/>
              <a:gd name="connsiteX18" fmla="*/ 154869 w 450163"/>
              <a:gd name="connsiteY18" fmla="*/ 116986 h 458143"/>
              <a:gd name="connsiteX19" fmla="*/ 162288 w 450163"/>
              <a:gd name="connsiteY19" fmla="*/ 103952 h 458143"/>
              <a:gd name="connsiteX20" fmla="*/ 253143 w 450163"/>
              <a:gd name="connsiteY20" fmla="*/ 51358 h 458143"/>
              <a:gd name="connsiteX21" fmla="*/ 255924 w 450163"/>
              <a:gd name="connsiteY21" fmla="*/ 49808 h 458143"/>
              <a:gd name="connsiteX22" fmla="*/ 201069 w 450163"/>
              <a:gd name="connsiteY22" fmla="*/ 29946 h 458143"/>
              <a:gd name="connsiteX23" fmla="*/ 201222 w 450163"/>
              <a:gd name="connsiteY23" fmla="*/ 29792 h 458143"/>
              <a:gd name="connsiteX24" fmla="*/ 201222 w 450163"/>
              <a:gd name="connsiteY24" fmla="*/ 29786 h 458143"/>
              <a:gd name="connsiteX25" fmla="*/ 310671 w 450163"/>
              <a:gd name="connsiteY25" fmla="*/ 65739 h 458143"/>
              <a:gd name="connsiteX26" fmla="*/ 268129 w 450163"/>
              <a:gd name="connsiteY26" fmla="*/ 77262 h 458143"/>
              <a:gd name="connsiteX27" fmla="*/ 180208 w 450163"/>
              <a:gd name="connsiteY27" fmla="*/ 128305 h 458143"/>
              <a:gd name="connsiteX28" fmla="*/ 180208 w 450163"/>
              <a:gd name="connsiteY28" fmla="*/ 173609 h 458143"/>
              <a:gd name="connsiteX29" fmla="*/ 286673 w 450163"/>
              <a:gd name="connsiteY29" fmla="*/ 111862 h 458143"/>
              <a:gd name="connsiteX30" fmla="*/ 301659 w 450163"/>
              <a:gd name="connsiteY30" fmla="*/ 111862 h 458143"/>
              <a:gd name="connsiteX31" fmla="*/ 392514 w 450163"/>
              <a:gd name="connsiteY31" fmla="*/ 164615 h 458143"/>
              <a:gd name="connsiteX32" fmla="*/ 395142 w 450163"/>
              <a:gd name="connsiteY32" fmla="*/ 166166 h 458143"/>
              <a:gd name="connsiteX33" fmla="*/ 384947 w 450163"/>
              <a:gd name="connsiteY33" fmla="*/ 108762 h 458143"/>
              <a:gd name="connsiteX34" fmla="*/ 310671 w 450163"/>
              <a:gd name="connsiteY34" fmla="*/ 65745 h 458143"/>
              <a:gd name="connsiteX35" fmla="*/ 310671 w 450163"/>
              <a:gd name="connsiteY35" fmla="*/ 65739 h 458143"/>
              <a:gd name="connsiteX36" fmla="*/ 289608 w 450163"/>
              <a:gd name="connsiteY36" fmla="*/ 139476 h 458143"/>
              <a:gd name="connsiteX37" fmla="*/ 250510 w 450163"/>
              <a:gd name="connsiteY37" fmla="*/ 162125 h 458143"/>
              <a:gd name="connsiteX38" fmla="*/ 356969 w 450163"/>
              <a:gd name="connsiteY38" fmla="*/ 223877 h 458143"/>
              <a:gd name="connsiteX39" fmla="*/ 364388 w 450163"/>
              <a:gd name="connsiteY39" fmla="*/ 236906 h 458143"/>
              <a:gd name="connsiteX40" fmla="*/ 364388 w 450163"/>
              <a:gd name="connsiteY40" fmla="*/ 345359 h 458143"/>
              <a:gd name="connsiteX41" fmla="*/ 408890 w 450163"/>
              <a:gd name="connsiteY41" fmla="*/ 307812 h 458143"/>
              <a:gd name="connsiteX42" fmla="*/ 408737 w 450163"/>
              <a:gd name="connsiteY42" fmla="*/ 307658 h 458143"/>
              <a:gd name="connsiteX43" fmla="*/ 377528 w 450163"/>
              <a:gd name="connsiteY43" fmla="*/ 190365 h 458143"/>
              <a:gd name="connsiteX44" fmla="*/ 289608 w 450163"/>
              <a:gd name="connsiteY44" fmla="*/ 139476 h 458143"/>
              <a:gd name="connsiteX45" fmla="*/ 225017 w 450163"/>
              <a:gd name="connsiteY45" fmla="*/ 176869 h 458143"/>
              <a:gd name="connsiteX46" fmla="*/ 180208 w 450163"/>
              <a:gd name="connsiteY46" fmla="*/ 202932 h 458143"/>
              <a:gd name="connsiteX47" fmla="*/ 180208 w 450163"/>
              <a:gd name="connsiteY47" fmla="*/ 254905 h 458143"/>
              <a:gd name="connsiteX48" fmla="*/ 225017 w 450163"/>
              <a:gd name="connsiteY48" fmla="*/ 280968 h 458143"/>
              <a:gd name="connsiteX49" fmla="*/ 269831 w 450163"/>
              <a:gd name="connsiteY49" fmla="*/ 254905 h 458143"/>
              <a:gd name="connsiteX50" fmla="*/ 269831 w 450163"/>
              <a:gd name="connsiteY50" fmla="*/ 202932 h 458143"/>
              <a:gd name="connsiteX51" fmla="*/ 225017 w 450163"/>
              <a:gd name="connsiteY51" fmla="*/ 176869 h 458143"/>
              <a:gd name="connsiteX52" fmla="*/ 295477 w 450163"/>
              <a:gd name="connsiteY52" fmla="*/ 217830 h 458143"/>
              <a:gd name="connsiteX53" fmla="*/ 295472 w 450163"/>
              <a:gd name="connsiteY53" fmla="*/ 341170 h 458143"/>
              <a:gd name="connsiteX54" fmla="*/ 288058 w 450163"/>
              <a:gd name="connsiteY54" fmla="*/ 354204 h 458143"/>
              <a:gd name="connsiteX55" fmla="*/ 197203 w 450163"/>
              <a:gd name="connsiteY55" fmla="*/ 406798 h 458143"/>
              <a:gd name="connsiteX56" fmla="*/ 194422 w 450163"/>
              <a:gd name="connsiteY56" fmla="*/ 408354 h 458143"/>
              <a:gd name="connsiteX57" fmla="*/ 249124 w 450163"/>
              <a:gd name="connsiteY57" fmla="*/ 428210 h 458143"/>
              <a:gd name="connsiteX58" fmla="*/ 249124 w 450163"/>
              <a:gd name="connsiteY58" fmla="*/ 428364 h 458143"/>
              <a:gd name="connsiteX59" fmla="*/ 334570 w 450163"/>
              <a:gd name="connsiteY59" fmla="*/ 342412 h 458143"/>
              <a:gd name="connsiteX60" fmla="*/ 334570 w 450163"/>
              <a:gd name="connsiteY60" fmla="*/ 240479 h 458143"/>
              <a:gd name="connsiteX61" fmla="*/ 295477 w 450163"/>
              <a:gd name="connsiteY61" fmla="*/ 217830 h 458143"/>
              <a:gd name="connsiteX62" fmla="*/ 85953 w 450163"/>
              <a:gd name="connsiteY62" fmla="*/ 112632 h 458143"/>
              <a:gd name="connsiteX63" fmla="*/ 41451 w 450163"/>
              <a:gd name="connsiteY63" fmla="*/ 150333 h 458143"/>
              <a:gd name="connsiteX64" fmla="*/ 72660 w 450163"/>
              <a:gd name="connsiteY64" fmla="*/ 267626 h 458143"/>
              <a:gd name="connsiteX65" fmla="*/ 160427 w 450163"/>
              <a:gd name="connsiteY65" fmla="*/ 318515 h 458143"/>
              <a:gd name="connsiteX66" fmla="*/ 199678 w 450163"/>
              <a:gd name="connsiteY66" fmla="*/ 295712 h 458143"/>
              <a:gd name="connsiteX67" fmla="*/ 93372 w 450163"/>
              <a:gd name="connsiteY67" fmla="*/ 234119 h 458143"/>
              <a:gd name="connsiteX68" fmla="*/ 85953 w 450163"/>
              <a:gd name="connsiteY68" fmla="*/ 221085 h 458143"/>
              <a:gd name="connsiteX69" fmla="*/ 85953 w 450163"/>
              <a:gd name="connsiteY69" fmla="*/ 112637 h 458143"/>
              <a:gd name="connsiteX70" fmla="*/ 85953 w 450163"/>
              <a:gd name="connsiteY70" fmla="*/ 112632 h 458143"/>
              <a:gd name="connsiteX71" fmla="*/ 269979 w 450163"/>
              <a:gd name="connsiteY71" fmla="*/ 284541 h 458143"/>
              <a:gd name="connsiteX72" fmla="*/ 163662 w 450163"/>
              <a:gd name="connsiteY72" fmla="*/ 346288 h 458143"/>
              <a:gd name="connsiteX73" fmla="*/ 148677 w 450163"/>
              <a:gd name="connsiteY73" fmla="*/ 346288 h 458143"/>
              <a:gd name="connsiteX74" fmla="*/ 57822 w 450163"/>
              <a:gd name="connsiteY74" fmla="*/ 293535 h 458143"/>
              <a:gd name="connsiteX75" fmla="*/ 55194 w 450163"/>
              <a:gd name="connsiteY75" fmla="*/ 291985 h 458143"/>
              <a:gd name="connsiteX76" fmla="*/ 65394 w 450163"/>
              <a:gd name="connsiteY76" fmla="*/ 349388 h 458143"/>
              <a:gd name="connsiteX77" fmla="*/ 65241 w 450163"/>
              <a:gd name="connsiteY77" fmla="*/ 349388 h 458143"/>
              <a:gd name="connsiteX78" fmla="*/ 182059 w 450163"/>
              <a:gd name="connsiteY78" fmla="*/ 380729 h 458143"/>
              <a:gd name="connsiteX79" fmla="*/ 269979 w 450163"/>
              <a:gd name="connsiteY79" fmla="*/ 329840 h 458143"/>
              <a:gd name="connsiteX80" fmla="*/ 269979 w 450163"/>
              <a:gd name="connsiteY80" fmla="*/ 284541 h 45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50163" h="458143">
                <a:moveTo>
                  <a:pt x="201222" y="1"/>
                </a:moveTo>
                <a:cubicBezTo>
                  <a:pt x="233956" y="-156"/>
                  <a:pt x="265184" y="13797"/>
                  <a:pt x="286980" y="38318"/>
                </a:cubicBezTo>
                <a:cubicBezTo>
                  <a:pt x="335807" y="27923"/>
                  <a:pt x="385872" y="50270"/>
                  <a:pt x="410757" y="93710"/>
                </a:cubicBezTo>
                <a:cubicBezTo>
                  <a:pt x="427291" y="122081"/>
                  <a:pt x="430839" y="156232"/>
                  <a:pt x="420492" y="187419"/>
                </a:cubicBezTo>
                <a:lnTo>
                  <a:pt x="420492" y="187573"/>
                </a:lnTo>
                <a:cubicBezTo>
                  <a:pt x="454022" y="224806"/>
                  <a:pt x="459738" y="279418"/>
                  <a:pt x="434552" y="322858"/>
                </a:cubicBezTo>
                <a:cubicBezTo>
                  <a:pt x="418482" y="351400"/>
                  <a:pt x="390822" y="371570"/>
                  <a:pt x="358683" y="378244"/>
                </a:cubicBezTo>
                <a:cubicBezTo>
                  <a:pt x="343226" y="425874"/>
                  <a:pt x="298883" y="458143"/>
                  <a:pt x="248971" y="458143"/>
                </a:cubicBezTo>
                <a:cubicBezTo>
                  <a:pt x="216254" y="458273"/>
                  <a:pt x="185064" y="444254"/>
                  <a:pt x="163367" y="419667"/>
                </a:cubicBezTo>
                <a:cubicBezTo>
                  <a:pt x="114380" y="430063"/>
                  <a:pt x="64321" y="407721"/>
                  <a:pt x="39442" y="364127"/>
                </a:cubicBezTo>
                <a:cubicBezTo>
                  <a:pt x="22907" y="335887"/>
                  <a:pt x="19353" y="301759"/>
                  <a:pt x="29707" y="270572"/>
                </a:cubicBezTo>
                <a:cubicBezTo>
                  <a:pt x="-3829" y="233338"/>
                  <a:pt x="-9545" y="178727"/>
                  <a:pt x="15488" y="135287"/>
                </a:cubicBezTo>
                <a:cubicBezTo>
                  <a:pt x="31729" y="106718"/>
                  <a:pt x="59423" y="86542"/>
                  <a:pt x="91511" y="79900"/>
                </a:cubicBezTo>
                <a:cubicBezTo>
                  <a:pt x="106967" y="32271"/>
                  <a:pt x="151310" y="1"/>
                  <a:pt x="201222" y="1"/>
                </a:cubicBezTo>
                <a:close/>
                <a:moveTo>
                  <a:pt x="201222" y="29786"/>
                </a:moveTo>
                <a:cubicBezTo>
                  <a:pt x="153998" y="29859"/>
                  <a:pt x="115758" y="68327"/>
                  <a:pt x="115777" y="115744"/>
                </a:cubicBezTo>
                <a:lnTo>
                  <a:pt x="115777" y="217830"/>
                </a:lnTo>
                <a:lnTo>
                  <a:pt x="154869" y="240479"/>
                </a:lnTo>
                <a:lnTo>
                  <a:pt x="154869" y="116986"/>
                </a:lnTo>
                <a:cubicBezTo>
                  <a:pt x="154869" y="111555"/>
                  <a:pt x="157651" y="106590"/>
                  <a:pt x="162288" y="103952"/>
                </a:cubicBezTo>
                <a:lnTo>
                  <a:pt x="253143" y="51358"/>
                </a:lnTo>
                <a:cubicBezTo>
                  <a:pt x="254068" y="50891"/>
                  <a:pt x="255306" y="50116"/>
                  <a:pt x="255924" y="49808"/>
                </a:cubicBezTo>
                <a:cubicBezTo>
                  <a:pt x="240474" y="36927"/>
                  <a:pt x="221157" y="29946"/>
                  <a:pt x="201069" y="29946"/>
                </a:cubicBezTo>
                <a:lnTo>
                  <a:pt x="201222" y="29792"/>
                </a:lnTo>
                <a:lnTo>
                  <a:pt x="201222" y="29786"/>
                </a:lnTo>
                <a:close/>
                <a:moveTo>
                  <a:pt x="310671" y="65739"/>
                </a:moveTo>
                <a:cubicBezTo>
                  <a:pt x="295728" y="65763"/>
                  <a:pt x="281056" y="69737"/>
                  <a:pt x="268129" y="77262"/>
                </a:cubicBezTo>
                <a:lnTo>
                  <a:pt x="180208" y="128305"/>
                </a:lnTo>
                <a:lnTo>
                  <a:pt x="180208" y="173609"/>
                </a:lnTo>
                <a:lnTo>
                  <a:pt x="286673" y="111862"/>
                </a:lnTo>
                <a:cubicBezTo>
                  <a:pt x="291322" y="109223"/>
                  <a:pt x="297010" y="109223"/>
                  <a:pt x="301659" y="111862"/>
                </a:cubicBezTo>
                <a:lnTo>
                  <a:pt x="392514" y="164615"/>
                </a:lnTo>
                <a:cubicBezTo>
                  <a:pt x="393291" y="165083"/>
                  <a:pt x="394523" y="165698"/>
                  <a:pt x="395142" y="166166"/>
                </a:cubicBezTo>
                <a:cubicBezTo>
                  <a:pt x="398542" y="146463"/>
                  <a:pt x="394835" y="126139"/>
                  <a:pt x="384947" y="108762"/>
                </a:cubicBezTo>
                <a:cubicBezTo>
                  <a:pt x="369653" y="82096"/>
                  <a:pt x="341317" y="65685"/>
                  <a:pt x="310671" y="65745"/>
                </a:cubicBezTo>
                <a:lnTo>
                  <a:pt x="310671" y="65739"/>
                </a:lnTo>
                <a:close/>
                <a:moveTo>
                  <a:pt x="289608" y="139476"/>
                </a:moveTo>
                <a:lnTo>
                  <a:pt x="250510" y="162125"/>
                </a:lnTo>
                <a:lnTo>
                  <a:pt x="356969" y="223877"/>
                </a:lnTo>
                <a:cubicBezTo>
                  <a:pt x="361606" y="226511"/>
                  <a:pt x="364388" y="231475"/>
                  <a:pt x="364388" y="236906"/>
                </a:cubicBezTo>
                <a:lnTo>
                  <a:pt x="364388" y="345359"/>
                </a:lnTo>
                <a:cubicBezTo>
                  <a:pt x="383085" y="338531"/>
                  <a:pt x="398848" y="325189"/>
                  <a:pt x="408890" y="307812"/>
                </a:cubicBezTo>
                <a:lnTo>
                  <a:pt x="408737" y="307658"/>
                </a:lnTo>
                <a:cubicBezTo>
                  <a:pt x="432378" y="266543"/>
                  <a:pt x="418477" y="214103"/>
                  <a:pt x="377528" y="190365"/>
                </a:cubicBezTo>
                <a:lnTo>
                  <a:pt x="289608" y="139476"/>
                </a:lnTo>
                <a:close/>
                <a:moveTo>
                  <a:pt x="225017" y="176869"/>
                </a:moveTo>
                <a:lnTo>
                  <a:pt x="180208" y="202932"/>
                </a:lnTo>
                <a:lnTo>
                  <a:pt x="180208" y="254905"/>
                </a:lnTo>
                <a:lnTo>
                  <a:pt x="225017" y="280968"/>
                </a:lnTo>
                <a:lnTo>
                  <a:pt x="269831" y="254905"/>
                </a:lnTo>
                <a:lnTo>
                  <a:pt x="269831" y="202932"/>
                </a:lnTo>
                <a:lnTo>
                  <a:pt x="225017" y="176869"/>
                </a:lnTo>
                <a:close/>
                <a:moveTo>
                  <a:pt x="295477" y="217830"/>
                </a:moveTo>
                <a:lnTo>
                  <a:pt x="295472" y="341170"/>
                </a:lnTo>
                <a:cubicBezTo>
                  <a:pt x="295630" y="346601"/>
                  <a:pt x="292696" y="351565"/>
                  <a:pt x="288058" y="354204"/>
                </a:cubicBezTo>
                <a:lnTo>
                  <a:pt x="197203" y="406798"/>
                </a:lnTo>
                <a:cubicBezTo>
                  <a:pt x="196431" y="407265"/>
                  <a:pt x="195041" y="408046"/>
                  <a:pt x="194422" y="408354"/>
                </a:cubicBezTo>
                <a:cubicBezTo>
                  <a:pt x="209720" y="421228"/>
                  <a:pt x="229189" y="428210"/>
                  <a:pt x="249124" y="428210"/>
                </a:cubicBezTo>
                <a:lnTo>
                  <a:pt x="249124" y="428364"/>
                </a:lnTo>
                <a:cubicBezTo>
                  <a:pt x="296249" y="428364"/>
                  <a:pt x="334570" y="389888"/>
                  <a:pt x="334570" y="342412"/>
                </a:cubicBezTo>
                <a:lnTo>
                  <a:pt x="334570" y="240479"/>
                </a:lnTo>
                <a:lnTo>
                  <a:pt x="295477" y="217830"/>
                </a:lnTo>
                <a:close/>
                <a:moveTo>
                  <a:pt x="85953" y="112632"/>
                </a:moveTo>
                <a:cubicBezTo>
                  <a:pt x="67191" y="119598"/>
                  <a:pt x="51447" y="132936"/>
                  <a:pt x="41451" y="150333"/>
                </a:cubicBezTo>
                <a:cubicBezTo>
                  <a:pt x="17856" y="191382"/>
                  <a:pt x="31820" y="243861"/>
                  <a:pt x="72660" y="267626"/>
                </a:cubicBezTo>
                <a:lnTo>
                  <a:pt x="160427" y="318515"/>
                </a:lnTo>
                <a:lnTo>
                  <a:pt x="199678" y="295712"/>
                </a:lnTo>
                <a:lnTo>
                  <a:pt x="93372" y="234119"/>
                </a:lnTo>
                <a:cubicBezTo>
                  <a:pt x="88735" y="231326"/>
                  <a:pt x="85953" y="226516"/>
                  <a:pt x="85953" y="221085"/>
                </a:cubicBezTo>
                <a:lnTo>
                  <a:pt x="85953" y="112637"/>
                </a:lnTo>
                <a:lnTo>
                  <a:pt x="85953" y="112632"/>
                </a:lnTo>
                <a:close/>
                <a:moveTo>
                  <a:pt x="269979" y="284541"/>
                </a:moveTo>
                <a:lnTo>
                  <a:pt x="163662" y="346288"/>
                </a:lnTo>
                <a:cubicBezTo>
                  <a:pt x="159013" y="348928"/>
                  <a:pt x="153326" y="348928"/>
                  <a:pt x="148677" y="346288"/>
                </a:cubicBezTo>
                <a:lnTo>
                  <a:pt x="57822" y="293535"/>
                </a:lnTo>
                <a:cubicBezTo>
                  <a:pt x="57050" y="293068"/>
                  <a:pt x="55812" y="292452"/>
                  <a:pt x="55194" y="291985"/>
                </a:cubicBezTo>
                <a:cubicBezTo>
                  <a:pt x="51794" y="311687"/>
                  <a:pt x="55353" y="332165"/>
                  <a:pt x="65394" y="349388"/>
                </a:cubicBezTo>
                <a:lnTo>
                  <a:pt x="65241" y="349388"/>
                </a:lnTo>
                <a:cubicBezTo>
                  <a:pt x="88882" y="390350"/>
                  <a:pt x="141110" y="404313"/>
                  <a:pt x="182059" y="380729"/>
                </a:cubicBezTo>
                <a:lnTo>
                  <a:pt x="269979" y="329840"/>
                </a:lnTo>
                <a:lnTo>
                  <a:pt x="269979" y="284541"/>
                </a:lnTo>
                <a:close/>
              </a:path>
            </a:pathLst>
          </a:custGeom>
          <a:solidFill>
            <a:schemeClr val="tx1"/>
          </a:solidFill>
          <a:ln w="146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a:t>
            </a:r>
          </a:p>
        </p:txBody>
      </p:sp>
      <p:sp>
        <p:nvSpPr>
          <p:cNvPr id="7" name="TextBox 6">
            <a:extLst>
              <a:ext uri="{FF2B5EF4-FFF2-40B4-BE49-F238E27FC236}">
                <a16:creationId xmlns:a16="http://schemas.microsoft.com/office/drawing/2014/main" id="{BEDA0E82-FC23-3800-3222-0763C8995E79}"/>
              </a:ext>
            </a:extLst>
          </p:cNvPr>
          <p:cNvSpPr txBox="1"/>
          <p:nvPr/>
        </p:nvSpPr>
        <p:spPr>
          <a:xfrm>
            <a:off x="7923352" y="3193459"/>
            <a:ext cx="560076" cy="123111"/>
          </a:xfrm>
          <a:prstGeom prst="rect">
            <a:avLst/>
          </a:prstGeom>
          <a:noFill/>
        </p:spPr>
        <p:txBody>
          <a:bodyPr wrap="square" lIns="0" tIns="0" rIns="0" bIns="0" rtlCol="0">
            <a:spAutoFit/>
          </a:bodyPr>
          <a:lstStyle/>
          <a:p>
            <a:pPr algn="ctr"/>
            <a:r>
              <a:rPr lang="en-US" sz="800"/>
              <a:t>Evaluation</a:t>
            </a:r>
          </a:p>
        </p:txBody>
      </p:sp>
      <p:pic>
        <p:nvPicPr>
          <p:cNvPr id="8" name="Picture 2" descr="an arrow pointing to the left on a white background in black and white ...">
            <a:extLst>
              <a:ext uri="{FF2B5EF4-FFF2-40B4-BE49-F238E27FC236}">
                <a16:creationId xmlns:a16="http://schemas.microsoft.com/office/drawing/2014/main" id="{CE391DA0-1F1F-ACA3-D888-0E99957BF381}"/>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301439">
            <a:off x="7528331" y="3310191"/>
            <a:ext cx="324743" cy="2055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n arrow pointing to the left on a white background in black and white ...">
            <a:extLst>
              <a:ext uri="{FF2B5EF4-FFF2-40B4-BE49-F238E27FC236}">
                <a16:creationId xmlns:a16="http://schemas.microsoft.com/office/drawing/2014/main" id="{8B390924-DC11-2150-1047-F9CBB697ED76}"/>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301439" flipH="1">
            <a:off x="7518805" y="3376866"/>
            <a:ext cx="324743" cy="20552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A133A82-0BCB-D128-D190-DBC3C071D5A4}"/>
              </a:ext>
            </a:extLst>
          </p:cNvPr>
          <p:cNvSpPr/>
          <p:nvPr/>
        </p:nvSpPr>
        <p:spPr bwMode="auto">
          <a:xfrm>
            <a:off x="8755314" y="3391445"/>
            <a:ext cx="1084969" cy="57613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j-lt"/>
                <a:ea typeface="+mn-ea"/>
                <a:cs typeface="+mn-cs"/>
              </a:rPr>
              <a:t>Cosmos DB</a:t>
            </a:r>
          </a:p>
        </p:txBody>
      </p:sp>
      <p:pic>
        <p:nvPicPr>
          <p:cNvPr id="21" name="Picture 20">
            <a:extLst>
              <a:ext uri="{FF2B5EF4-FFF2-40B4-BE49-F238E27FC236}">
                <a16:creationId xmlns:a16="http://schemas.microsoft.com/office/drawing/2014/main" id="{851CF726-A8D8-2077-337F-143A81F46253}"/>
              </a:ext>
            </a:extLst>
          </p:cNvPr>
          <p:cNvPicPr>
            <a:picLocks noChangeAspect="1"/>
          </p:cNvPicPr>
          <p:nvPr/>
        </p:nvPicPr>
        <p:blipFill>
          <a:blip r:embed="rId21"/>
          <a:stretch>
            <a:fillRect/>
          </a:stretch>
        </p:blipFill>
        <p:spPr>
          <a:xfrm>
            <a:off x="9138435" y="3431942"/>
            <a:ext cx="339412" cy="351680"/>
          </a:xfrm>
          <a:prstGeom prst="rect">
            <a:avLst/>
          </a:prstGeom>
        </p:spPr>
      </p:pic>
      <p:sp>
        <p:nvSpPr>
          <p:cNvPr id="22" name="TextBox 21">
            <a:extLst>
              <a:ext uri="{FF2B5EF4-FFF2-40B4-BE49-F238E27FC236}">
                <a16:creationId xmlns:a16="http://schemas.microsoft.com/office/drawing/2014/main" id="{D567DC30-3709-F980-C509-5D724A47D62D}"/>
              </a:ext>
            </a:extLst>
          </p:cNvPr>
          <p:cNvSpPr txBox="1"/>
          <p:nvPr/>
        </p:nvSpPr>
        <p:spPr>
          <a:xfrm>
            <a:off x="8816194" y="4038551"/>
            <a:ext cx="992209" cy="246221"/>
          </a:xfrm>
          <a:prstGeom prst="rect">
            <a:avLst/>
          </a:prstGeom>
          <a:noFill/>
        </p:spPr>
        <p:txBody>
          <a:bodyPr wrap="square" lIns="0" tIns="0" rIns="0" bIns="0" rtlCol="0">
            <a:spAutoFit/>
          </a:bodyPr>
          <a:lstStyle/>
          <a:p>
            <a:pPr algn="ctr"/>
            <a:r>
              <a:rPr lang="en-US" sz="800"/>
              <a:t>Store Chat Record &amp; GenAI Outputs</a:t>
            </a:r>
          </a:p>
        </p:txBody>
      </p:sp>
      <p:pic>
        <p:nvPicPr>
          <p:cNvPr id="24" name="Picture 2" descr="an arrow pointing to the left on a white background in black and white ...">
            <a:extLst>
              <a:ext uri="{FF2B5EF4-FFF2-40B4-BE49-F238E27FC236}">
                <a16:creationId xmlns:a16="http://schemas.microsoft.com/office/drawing/2014/main" id="{F8EF3518-5F31-95FB-7198-14E66E1F2D96}"/>
              </a:ext>
            </a:extLst>
          </p:cNvPr>
          <p:cNvPicPr>
            <a:picLocks noChangeAspect="1" noChangeArrowheads="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flipH="1">
            <a:off x="9074568" y="3059084"/>
            <a:ext cx="459555" cy="27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450779"/>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3255</Words>
  <Application>Microsoft Office PowerPoint</Application>
  <PresentationFormat>Widescreen</PresentationFormat>
  <Paragraphs>636</Paragraphs>
  <Slides>36</Slides>
  <Notes>20</Notes>
  <HiddenSlides>0</HiddenSlides>
  <MMClips>5</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36</vt:i4>
      </vt:variant>
    </vt:vector>
  </HeadingPairs>
  <TitlesOfParts>
    <vt:vector size="51" baseType="lpstr">
      <vt:lpstr>Segoe UI </vt:lpstr>
      <vt:lpstr>Aptos</vt:lpstr>
      <vt:lpstr>Arial</vt:lpstr>
      <vt:lpstr>Calibri</vt:lpstr>
      <vt:lpstr>Consolas</vt:lpstr>
      <vt:lpstr>Segoe Sans Display</vt:lpstr>
      <vt:lpstr>Segoe Sans Display Semibold</vt:lpstr>
      <vt:lpstr>Segoe Sans Text</vt:lpstr>
      <vt:lpstr>Segoe Sans Text Semibold</vt:lpstr>
      <vt:lpstr>Segoe UI</vt:lpstr>
      <vt:lpstr>Segoe UI Semibold</vt:lpstr>
      <vt:lpstr>Segoe UI Variable Small</vt:lpstr>
      <vt:lpstr>Wingdings</vt:lpstr>
      <vt:lpstr>Azure 2023 Template</vt:lpstr>
      <vt:lpstr>Microsoft AI Tour 16:9 Template Light</vt:lpstr>
      <vt:lpstr>Microsoft Reactor  AI @ Industries</vt:lpstr>
      <vt:lpstr>Agenda</vt:lpstr>
      <vt:lpstr>PowerPoint Presentation</vt:lpstr>
      <vt:lpstr>PowerPoint Presentation</vt:lpstr>
      <vt:lpstr>Industry Agnostic</vt:lpstr>
      <vt:lpstr>AI Landing Zone</vt:lpstr>
      <vt:lpstr>Scaling from Zero</vt:lpstr>
      <vt:lpstr>Industry Use Case #1 : Internal / HR Assistant</vt:lpstr>
      <vt:lpstr>Industry Use Case #2 : Contact Center / AI Assistant</vt:lpstr>
      <vt:lpstr>Industry Use Case #3 : Enterprise Search &amp; Knowledge Mining</vt:lpstr>
      <vt:lpstr>Use Case #3 : Enterprise Search and Knowledge Mining</vt:lpstr>
      <vt:lpstr>Use Case #3 : Enterprise Search and Knowledge Mining</vt:lpstr>
      <vt:lpstr>Industry Experience – Adopting PTU Challenges</vt:lpstr>
      <vt:lpstr>PTU Comparison</vt:lpstr>
      <vt:lpstr>PowerPoint Presentation</vt:lpstr>
      <vt:lpstr>PowerPoint Presentation</vt:lpstr>
      <vt:lpstr>PTU – Provisioned Pricing</vt:lpstr>
      <vt:lpstr>PowerPoint Presentation</vt:lpstr>
      <vt:lpstr>Azure OpenAI Service Offerings</vt:lpstr>
      <vt:lpstr>Latest PTU Price</vt:lpstr>
      <vt:lpstr>New!  PTU – Provisioned Offering Self-service Purchasing</vt:lpstr>
      <vt:lpstr>PowerPoint Presentation</vt:lpstr>
      <vt:lpstr>PowerPoint Presentation</vt:lpstr>
      <vt:lpstr>PowerPoint Presentation</vt:lpstr>
      <vt:lpstr>PowerPoint Presentation</vt:lpstr>
      <vt:lpstr>PowerPoint Presentation</vt:lpstr>
      <vt:lpstr>Latest AI Updates</vt:lpstr>
      <vt:lpstr>Azure OpenAI What’s new?</vt:lpstr>
      <vt:lpstr>PowerPoint Presentation</vt:lpstr>
      <vt:lpstr>PowerPoint Presentation</vt:lpstr>
      <vt:lpstr>Introducing Video Translation</vt:lpstr>
      <vt:lpstr>PowerPoint Presentation</vt:lpstr>
      <vt:lpstr>Text to speech avatar</vt:lpstr>
      <vt:lpstr>PowerPoint Presentation</vt:lpstr>
      <vt:lpstr>Microsoft Ignite 2024</vt:lpstr>
      <vt:lpstr>Microsoft AI Innovation Program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2024-10-30T08:02:18Z</dcterms:created>
  <dcterms:modified xsi:type="dcterms:W3CDTF">2024-10-31T10:46:00Z</dcterms:modified>
</cp:coreProperties>
</file>